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4.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6"/>
  </p:sldMasterIdLst>
  <p:notesMasterIdLst>
    <p:notesMasterId r:id="rId13"/>
  </p:notesMasterIdLst>
  <p:handoutMasterIdLst>
    <p:handoutMasterId r:id="rId14"/>
  </p:handoutMasterIdLst>
  <p:sldIdLst>
    <p:sldId id="387" r:id="rId7"/>
    <p:sldId id="443" r:id="rId8"/>
    <p:sldId id="1584" r:id="rId9"/>
    <p:sldId id="461" r:id="rId10"/>
    <p:sldId id="1637" r:id="rId11"/>
    <p:sldId id="1638"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guide id="3" orient="horz" pos="497">
          <p15:clr>
            <a:srgbClr val="A4A3A4"/>
          </p15:clr>
        </p15:guide>
        <p15:guide id="4" orient="horz" pos="2088" userDrawn="1">
          <p15:clr>
            <a:srgbClr val="A4A3A4"/>
          </p15:clr>
        </p15:guide>
        <p15:guide id="5" orient="horz" pos="2376" userDrawn="1">
          <p15:clr>
            <a:srgbClr val="A4A3A4"/>
          </p15:clr>
        </p15:guide>
        <p15:guide id="6" orient="horz" pos="3624" userDrawn="1">
          <p15:clr>
            <a:srgbClr val="A4A3A4"/>
          </p15:clr>
        </p15:guide>
        <p15:guide id="7" orient="horz" pos="893">
          <p15:clr>
            <a:srgbClr val="A4A3A4"/>
          </p15:clr>
        </p15:guide>
        <p15:guide id="8" orient="horz" pos="1464" userDrawn="1">
          <p15:clr>
            <a:srgbClr val="A4A3A4"/>
          </p15:clr>
        </p15:guide>
        <p15:guide id="9" orient="horz" pos="3984" userDrawn="1">
          <p15:clr>
            <a:srgbClr val="A4A3A4"/>
          </p15:clr>
        </p15:guide>
        <p15:guide id="10" orient="horz" pos="213">
          <p15:clr>
            <a:srgbClr val="A4A3A4"/>
          </p15:clr>
        </p15:guide>
        <p15:guide id="11" orient="horz" pos="1104" userDrawn="1">
          <p15:clr>
            <a:srgbClr val="A4A3A4"/>
          </p15:clr>
        </p15:guide>
        <p15:guide id="12" orient="horz" pos="144" userDrawn="1">
          <p15:clr>
            <a:srgbClr val="A4A3A4"/>
          </p15:clr>
        </p15:guide>
        <p15:guide id="13" orient="horz" pos="2856" userDrawn="1">
          <p15:clr>
            <a:srgbClr val="A4A3A4"/>
          </p15:clr>
        </p15:guide>
        <p15:guide id="14" orient="horz" pos="672">
          <p15:clr>
            <a:srgbClr val="A4A3A4"/>
          </p15:clr>
        </p15:guide>
        <p15:guide id="16" pos="2544" userDrawn="1">
          <p15:clr>
            <a:srgbClr val="A4A3A4"/>
          </p15:clr>
        </p15:guide>
        <p15:guide id="17" pos="5472" userDrawn="1">
          <p15:clr>
            <a:srgbClr val="A4A3A4"/>
          </p15:clr>
        </p15:guide>
        <p15:guide id="18" pos="5473">
          <p15:clr>
            <a:srgbClr val="A4A3A4"/>
          </p15:clr>
        </p15:guide>
        <p15:guide id="19" pos="2232" userDrawn="1">
          <p15:clr>
            <a:srgbClr val="A4A3A4"/>
          </p15:clr>
        </p15:guide>
        <p15:guide id="21" pos="506">
          <p15:clr>
            <a:srgbClr val="A4A3A4"/>
          </p15:clr>
        </p15:guide>
        <p15:guide id="22" pos="2744">
          <p15:clr>
            <a:srgbClr val="A4A3A4"/>
          </p15:clr>
        </p15:guide>
        <p15:guide id="23" pos="291">
          <p15:clr>
            <a:srgbClr val="A4A3A4"/>
          </p15:clr>
        </p15:guide>
        <p15:guide id="24" pos="3048" userDrawn="1">
          <p15:clr>
            <a:srgbClr val="A4A3A4"/>
          </p15:clr>
        </p15:guide>
        <p15:guide id="25" pos="1382">
          <p15:clr>
            <a:srgbClr val="A4A3A4"/>
          </p15:clr>
        </p15:guide>
        <p15:guide id="26" orient="horz" pos="888" userDrawn="1">
          <p15:clr>
            <a:srgbClr val="A4A3A4"/>
          </p15:clr>
        </p15:guide>
        <p15:guide id="27" orient="horz" pos="2256" userDrawn="1">
          <p15:clr>
            <a:srgbClr val="A4A3A4"/>
          </p15:clr>
        </p15:guide>
        <p15:guide id="28" pos="27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09">
          <p15:clr>
            <a:srgbClr val="A4A3A4"/>
          </p15:clr>
        </p15:guide>
        <p15:guide id="4" pos="2208">
          <p15:clr>
            <a:srgbClr val="A4A3A4"/>
          </p15:clr>
        </p15:guide>
        <p15:guide id="5" orient="horz" pos="2899">
          <p15:clr>
            <a:srgbClr val="A4A3A4"/>
          </p15:clr>
        </p15:guide>
        <p15:guide id="6" orient="horz" pos="292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E6C342-B334-6BD6-B4FC-97C26746CE11}" name="Emilio Carril" initials="EC" userId="S::ecarril@smbcgroup.com::6e5a5c9e-40e1-4d44-8d1e-288e39fbc63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Emilio Carril" initials="EC" lastIdx="4" clrIdx="0"/>
  <p:cmAuthor id="1" name="Junko Nishioka" initials="JN" lastIdx="2" clrIdx="1"/>
  <p:cmAuthor id="2" name="Siho Ellsmore" initials="SE" lastIdx="1" clrIdx="2">
    <p:extLst>
      <p:ext uri="{19B8F6BF-5375-455C-9EA6-DF929625EA0E}">
        <p15:presenceInfo xmlns:p15="http://schemas.microsoft.com/office/powerpoint/2012/main" userId="S::sellsmore@smbcgroup.com::5ccdd168-b847-4dda-a8a4-72a4322ed60c" providerId="AD"/>
      </p:ext>
    </p:extLst>
  </p:cmAuthor>
  <p:cmAuthor id="3" name="Maria Piork" initials="MP" lastIdx="1" clrIdx="3">
    <p:extLst>
      <p:ext uri="{19B8F6BF-5375-455C-9EA6-DF929625EA0E}">
        <p15:presenceInfo xmlns:p15="http://schemas.microsoft.com/office/powerpoint/2012/main" userId="S::mpiork@smbcgroup.com::403dc678-5005-4227-9e34-389beafec5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BD6E"/>
    <a:srgbClr val="7A988D"/>
    <a:srgbClr val="674B77"/>
    <a:srgbClr val="317589"/>
    <a:srgbClr val="9B845A"/>
    <a:srgbClr val="000000"/>
    <a:srgbClr val="004831"/>
    <a:srgbClr val="344972"/>
    <a:srgbClr val="BFB18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416" autoAdjust="0"/>
    <p:restoredTop sz="95342" autoAdjust="0"/>
  </p:normalViewPr>
  <p:slideViewPr>
    <p:cSldViewPr snapToGrid="0">
      <p:cViewPr varScale="1">
        <p:scale>
          <a:sx n="94" d="100"/>
          <a:sy n="94" d="100"/>
        </p:scale>
        <p:origin x="894" y="78"/>
      </p:cViewPr>
      <p:guideLst>
        <p:guide orient="horz" pos="2184"/>
        <p:guide pos="2880"/>
        <p:guide orient="horz" pos="497"/>
        <p:guide orient="horz" pos="2088"/>
        <p:guide orient="horz" pos="2376"/>
        <p:guide orient="horz" pos="3624"/>
        <p:guide orient="horz" pos="893"/>
        <p:guide orient="horz" pos="1464"/>
        <p:guide orient="horz" pos="3984"/>
        <p:guide orient="horz" pos="213"/>
        <p:guide orient="horz" pos="1104"/>
        <p:guide orient="horz" pos="144"/>
        <p:guide orient="horz" pos="2856"/>
        <p:guide orient="horz" pos="672"/>
        <p:guide pos="2544"/>
        <p:guide pos="5472"/>
        <p:guide pos="5473"/>
        <p:guide pos="2232"/>
        <p:guide pos="506"/>
        <p:guide pos="2744"/>
        <p:guide pos="291"/>
        <p:guide pos="3048"/>
        <p:guide pos="1382"/>
        <p:guide orient="horz" pos="888"/>
        <p:guide orient="horz" pos="2256"/>
        <p:guide pos="27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6" d="100"/>
        <a:sy n="76" d="100"/>
      </p:scale>
      <p:origin x="0" y="0"/>
    </p:cViewPr>
  </p:sorterViewPr>
  <p:notesViewPr>
    <p:cSldViewPr snapToGrid="0" showGuides="1">
      <p:cViewPr varScale="1">
        <p:scale>
          <a:sx n="74" d="100"/>
          <a:sy n="74" d="100"/>
        </p:scale>
        <p:origin x="-3666" y="-108"/>
      </p:cViewPr>
      <p:guideLst>
        <p:guide orient="horz" pos="2880"/>
        <p:guide pos="2160"/>
        <p:guide orient="horz" pos="2909"/>
        <p:guide pos="2208"/>
        <p:guide orient="horz" pos="2899"/>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mbcgroup.com\dfs\Users\jnishioka\Documents\1.%20econ\BEA\GDP.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smbcgroup.com\dfs\Users\jnishioka\Documents\1.%20econ\BEA\GDP.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smbcgroup.com\dfs\Users\jnishioka\Documents\1.%20econ\BEA\GDP.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smbcgroup.com\dfs\Users\jnishioka\Documents\1.%20econ\BEA\Personal%20income%20and%20outlay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237486621992307E-2"/>
          <c:y val="0.13338017202733771"/>
          <c:w val="0.89655796150481193"/>
          <c:h val="0.71017858999801642"/>
        </c:manualLayout>
      </c:layout>
      <c:lineChart>
        <c:grouping val="standard"/>
        <c:varyColors val="0"/>
        <c:ser>
          <c:idx val="0"/>
          <c:order val="0"/>
          <c:tx>
            <c:strRef>
              <c:f>deflator!$V$24</c:f>
              <c:strCache>
                <c:ptCount val="1"/>
                <c:pt idx="0">
                  <c:v>GDP deflator</c:v>
                </c:pt>
              </c:strCache>
            </c:strRef>
          </c:tx>
          <c:spPr>
            <a:ln w="28575" cap="rnd">
              <a:solidFill>
                <a:schemeClr val="accent1"/>
              </a:solidFill>
              <a:round/>
            </a:ln>
            <a:effectLst/>
          </c:spPr>
          <c:marker>
            <c:symbol val="none"/>
          </c:marker>
          <c:cat>
            <c:numRef>
              <c:f>deflator!$X$37:$X$99</c:f>
              <c:numCache>
                <c:formatCode>mmm\-yy</c:formatCode>
                <c:ptCount val="63"/>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pt idx="41">
                  <c:v>43252</c:v>
                </c:pt>
                <c:pt idx="42">
                  <c:v>43344</c:v>
                </c:pt>
                <c:pt idx="43">
                  <c:v>43435</c:v>
                </c:pt>
                <c:pt idx="44">
                  <c:v>43525</c:v>
                </c:pt>
                <c:pt idx="45">
                  <c:v>43617</c:v>
                </c:pt>
                <c:pt idx="46">
                  <c:v>43709</c:v>
                </c:pt>
                <c:pt idx="47">
                  <c:v>43800</c:v>
                </c:pt>
                <c:pt idx="48">
                  <c:v>43891</c:v>
                </c:pt>
                <c:pt idx="49">
                  <c:v>43983</c:v>
                </c:pt>
                <c:pt idx="50">
                  <c:v>44075</c:v>
                </c:pt>
                <c:pt idx="51">
                  <c:v>44166</c:v>
                </c:pt>
                <c:pt idx="52">
                  <c:v>44256</c:v>
                </c:pt>
                <c:pt idx="53">
                  <c:v>44348</c:v>
                </c:pt>
                <c:pt idx="54">
                  <c:v>44440</c:v>
                </c:pt>
                <c:pt idx="55">
                  <c:v>44531</c:v>
                </c:pt>
                <c:pt idx="56">
                  <c:v>44621</c:v>
                </c:pt>
                <c:pt idx="57">
                  <c:v>44713</c:v>
                </c:pt>
                <c:pt idx="58">
                  <c:v>44805</c:v>
                </c:pt>
                <c:pt idx="59">
                  <c:v>44896</c:v>
                </c:pt>
                <c:pt idx="60">
                  <c:v>44986</c:v>
                </c:pt>
                <c:pt idx="61">
                  <c:v>45078</c:v>
                </c:pt>
                <c:pt idx="62">
                  <c:v>45170</c:v>
                </c:pt>
              </c:numCache>
            </c:numRef>
          </c:cat>
          <c:val>
            <c:numRef>
              <c:f>deflator!$V$37:$V$99</c:f>
              <c:numCache>
                <c:formatCode>General</c:formatCode>
                <c:ptCount val="63"/>
                <c:pt idx="0">
                  <c:v>2.0321118070487216</c:v>
                </c:pt>
                <c:pt idx="1">
                  <c:v>1.8184772139118621</c:v>
                </c:pt>
                <c:pt idx="2">
                  <c:v>2.0278848595369539</c:v>
                </c:pt>
                <c:pt idx="3">
                  <c:v>1.8622187992137356</c:v>
                </c:pt>
                <c:pt idx="4">
                  <c:v>1.4064021073126156</c:v>
                </c:pt>
                <c:pt idx="5">
                  <c:v>0.74996010850487949</c:v>
                </c:pt>
                <c:pt idx="6">
                  <c:v>0.11538592065521414</c:v>
                </c:pt>
                <c:pt idx="7">
                  <c:v>0.1895884351054633</c:v>
                </c:pt>
                <c:pt idx="8">
                  <c:v>0.55679161537331368</c:v>
                </c:pt>
                <c:pt idx="9">
                  <c:v>1.2161183763971195</c:v>
                </c:pt>
                <c:pt idx="10">
                  <c:v>1.4033739731754196</c:v>
                </c:pt>
                <c:pt idx="11">
                  <c:v>1.6704024509748479</c:v>
                </c:pt>
                <c:pt idx="12">
                  <c:v>1.8981086302169956</c:v>
                </c:pt>
                <c:pt idx="13">
                  <c:v>2.0732974930424319</c:v>
                </c:pt>
                <c:pt idx="14">
                  <c:v>2.3767870474577677</c:v>
                </c:pt>
                <c:pt idx="15">
                  <c:v>1.9066294425241495</c:v>
                </c:pt>
                <c:pt idx="16">
                  <c:v>1.9828935476048741</c:v>
                </c:pt>
                <c:pt idx="17">
                  <c:v>1.7311608961303477</c:v>
                </c:pt>
                <c:pt idx="18">
                  <c:v>1.6772606556663305</c:v>
                </c:pt>
                <c:pt idx="19">
                  <c:v>2.0655541664401937</c:v>
                </c:pt>
                <c:pt idx="20">
                  <c:v>1.8730072953255785</c:v>
                </c:pt>
                <c:pt idx="21">
                  <c:v>1.6726403823178089</c:v>
                </c:pt>
                <c:pt idx="22">
                  <c:v>1.6131967414924446</c:v>
                </c:pt>
                <c:pt idx="23">
                  <c:v>1.6413697608776801</c:v>
                </c:pt>
                <c:pt idx="24">
                  <c:v>1.6232043964438105</c:v>
                </c:pt>
                <c:pt idx="25">
                  <c:v>1.9785943405214823</c:v>
                </c:pt>
                <c:pt idx="26">
                  <c:v>1.898360793898263</c:v>
                </c:pt>
                <c:pt idx="27">
                  <c:v>1.4629136713264757</c:v>
                </c:pt>
                <c:pt idx="28">
                  <c:v>1.0241366350691266</c:v>
                </c:pt>
                <c:pt idx="29">
                  <c:v>1.0329077130696476</c:v>
                </c:pt>
                <c:pt idx="30">
                  <c:v>0.88600789860015539</c:v>
                </c:pt>
                <c:pt idx="31">
                  <c:v>0.78391274710291725</c:v>
                </c:pt>
                <c:pt idx="32">
                  <c:v>0.75127365168596327</c:v>
                </c:pt>
                <c:pt idx="33">
                  <c:v>0.85692268173644948</c:v>
                </c:pt>
                <c:pt idx="34">
                  <c:v>0.84748368055910817</c:v>
                </c:pt>
                <c:pt idx="35">
                  <c:v>1.3373505088080577</c:v>
                </c:pt>
                <c:pt idx="36">
                  <c:v>1.9426438007713216</c:v>
                </c:pt>
                <c:pt idx="37">
                  <c:v>1.5189641296264256</c:v>
                </c:pt>
                <c:pt idx="38">
                  <c:v>1.7803068793821808</c:v>
                </c:pt>
                <c:pt idx="39">
                  <c:v>1.913314321541975</c:v>
                </c:pt>
                <c:pt idx="40">
                  <c:v>2.041452862461</c:v>
                </c:pt>
                <c:pt idx="41">
                  <c:v>2.4947315604616023</c:v>
                </c:pt>
                <c:pt idx="42">
                  <c:v>2.411094027675162</c:v>
                </c:pt>
                <c:pt idx="43">
                  <c:v>2.2236996169798999</c:v>
                </c:pt>
                <c:pt idx="44">
                  <c:v>1.9286327019592022</c:v>
                </c:pt>
                <c:pt idx="45">
                  <c:v>1.7153599122738541</c:v>
                </c:pt>
                <c:pt idx="46">
                  <c:v>1.5929496865769011</c:v>
                </c:pt>
                <c:pt idx="47">
                  <c:v>1.4773973733000645</c:v>
                </c:pt>
                <c:pt idx="48">
                  <c:v>1.6077388149939651</c:v>
                </c:pt>
                <c:pt idx="49">
                  <c:v>0.69882950870167804</c:v>
                </c:pt>
                <c:pt idx="50">
                  <c:v>1.2733780503017869</c:v>
                </c:pt>
                <c:pt idx="51">
                  <c:v>1.6586793698166247</c:v>
                </c:pt>
                <c:pt idx="52">
                  <c:v>2.5048316307586731</c:v>
                </c:pt>
                <c:pt idx="53">
                  <c:v>4.4841034660752825</c:v>
                </c:pt>
                <c:pt idx="54">
                  <c:v>5.0995849836078122</c:v>
                </c:pt>
                <c:pt idx="55">
                  <c:v>6.1848976711361843</c:v>
                </c:pt>
                <c:pt idx="56">
                  <c:v>6.9352082327153823</c:v>
                </c:pt>
                <c:pt idx="57">
                  <c:v>7.6538127258588275</c:v>
                </c:pt>
                <c:pt idx="58">
                  <c:v>7.2502704652001455</c:v>
                </c:pt>
                <c:pt idx="59">
                  <c:v>6.4201403658017853</c:v>
                </c:pt>
                <c:pt idx="60">
                  <c:v>5.3207104703174366</c:v>
                </c:pt>
                <c:pt idx="61">
                  <c:v>3.4800418114913469</c:v>
                </c:pt>
                <c:pt idx="62">
                  <c:v>3.2405305896000272</c:v>
                </c:pt>
              </c:numCache>
            </c:numRef>
          </c:val>
          <c:smooth val="0"/>
          <c:extLst>
            <c:ext xmlns:c16="http://schemas.microsoft.com/office/drawing/2014/chart" uri="{C3380CC4-5D6E-409C-BE32-E72D297353CC}">
              <c16:uniqueId val="{00000000-C813-497D-958E-EF32D61C3A77}"/>
            </c:ext>
          </c:extLst>
        </c:ser>
        <c:ser>
          <c:idx val="1"/>
          <c:order val="1"/>
          <c:tx>
            <c:strRef>
              <c:f>deflator!$W$24</c:f>
              <c:strCache>
                <c:ptCount val="1"/>
                <c:pt idx="0">
                  <c:v>Personal Consumption Expenditure daflator</c:v>
                </c:pt>
              </c:strCache>
            </c:strRef>
          </c:tx>
          <c:spPr>
            <a:ln w="28575" cap="rnd">
              <a:solidFill>
                <a:schemeClr val="accent2"/>
              </a:solidFill>
              <a:round/>
            </a:ln>
            <a:effectLst/>
          </c:spPr>
          <c:marker>
            <c:symbol val="none"/>
          </c:marker>
          <c:cat>
            <c:numRef>
              <c:f>deflator!$X$37:$X$99</c:f>
              <c:numCache>
                <c:formatCode>mmm\-yy</c:formatCode>
                <c:ptCount val="63"/>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pt idx="41">
                  <c:v>43252</c:v>
                </c:pt>
                <c:pt idx="42">
                  <c:v>43344</c:v>
                </c:pt>
                <c:pt idx="43">
                  <c:v>43435</c:v>
                </c:pt>
                <c:pt idx="44">
                  <c:v>43525</c:v>
                </c:pt>
                <c:pt idx="45">
                  <c:v>43617</c:v>
                </c:pt>
                <c:pt idx="46">
                  <c:v>43709</c:v>
                </c:pt>
                <c:pt idx="47">
                  <c:v>43800</c:v>
                </c:pt>
                <c:pt idx="48">
                  <c:v>43891</c:v>
                </c:pt>
                <c:pt idx="49">
                  <c:v>43983</c:v>
                </c:pt>
                <c:pt idx="50">
                  <c:v>44075</c:v>
                </c:pt>
                <c:pt idx="51">
                  <c:v>44166</c:v>
                </c:pt>
                <c:pt idx="52">
                  <c:v>44256</c:v>
                </c:pt>
                <c:pt idx="53">
                  <c:v>44348</c:v>
                </c:pt>
                <c:pt idx="54">
                  <c:v>44440</c:v>
                </c:pt>
                <c:pt idx="55">
                  <c:v>44531</c:v>
                </c:pt>
                <c:pt idx="56">
                  <c:v>44621</c:v>
                </c:pt>
                <c:pt idx="57">
                  <c:v>44713</c:v>
                </c:pt>
                <c:pt idx="58">
                  <c:v>44805</c:v>
                </c:pt>
                <c:pt idx="59">
                  <c:v>44896</c:v>
                </c:pt>
                <c:pt idx="60">
                  <c:v>44986</c:v>
                </c:pt>
                <c:pt idx="61">
                  <c:v>45078</c:v>
                </c:pt>
                <c:pt idx="62">
                  <c:v>45170</c:v>
                </c:pt>
              </c:numCache>
            </c:numRef>
          </c:cat>
          <c:val>
            <c:numRef>
              <c:f>deflator!$W$37:$W$99</c:f>
              <c:numCache>
                <c:formatCode>General</c:formatCode>
                <c:ptCount val="63"/>
                <c:pt idx="0">
                  <c:v>3.2876520276190746</c:v>
                </c:pt>
                <c:pt idx="1">
                  <c:v>3.4175558104241333</c:v>
                </c:pt>
                <c:pt idx="2">
                  <c:v>3.932817251866183</c:v>
                </c:pt>
                <c:pt idx="3">
                  <c:v>1.2430009921200735</c:v>
                </c:pt>
                <c:pt idx="4">
                  <c:v>-0.25563586593821697</c:v>
                </c:pt>
                <c:pt idx="5">
                  <c:v>-0.82671476100325947</c:v>
                </c:pt>
                <c:pt idx="6">
                  <c:v>-1.1981556604819161</c:v>
                </c:pt>
                <c:pt idx="7">
                  <c:v>1.1793063831225084</c:v>
                </c:pt>
                <c:pt idx="8">
                  <c:v>2.2612580941472515</c:v>
                </c:pt>
                <c:pt idx="9">
                  <c:v>2.0139838022839314</c:v>
                </c:pt>
                <c:pt idx="10">
                  <c:v>1.5110891733321381</c:v>
                </c:pt>
                <c:pt idx="11">
                  <c:v>1.3804159059535976</c:v>
                </c:pt>
                <c:pt idx="12">
                  <c:v>1.8386470751316892</c:v>
                </c:pt>
                <c:pt idx="13">
                  <c:v>2.6828620147485367</c:v>
                </c:pt>
                <c:pt idx="14">
                  <c:v>2.9595084431084899</c:v>
                </c:pt>
                <c:pt idx="15">
                  <c:v>2.6419818157860107</c:v>
                </c:pt>
                <c:pt idx="16">
                  <c:v>2.4609889691069782</c:v>
                </c:pt>
                <c:pt idx="17">
                  <c:v>1.706977797427129</c:v>
                </c:pt>
                <c:pt idx="18">
                  <c:v>1.5327479981967542</c:v>
                </c:pt>
                <c:pt idx="19">
                  <c:v>1.7651967392001922</c:v>
                </c:pt>
                <c:pt idx="20">
                  <c:v>1.4506924000722705</c:v>
                </c:pt>
                <c:pt idx="21">
                  <c:v>1.2574215436810903</c:v>
                </c:pt>
                <c:pt idx="22">
                  <c:v>1.3795801002177654</c:v>
                </c:pt>
                <c:pt idx="23">
                  <c:v>1.1858206130944922</c:v>
                </c:pt>
                <c:pt idx="24">
                  <c:v>1.294810283056421</c:v>
                </c:pt>
                <c:pt idx="25">
                  <c:v>1.6962285092036069</c:v>
                </c:pt>
                <c:pt idx="26">
                  <c:v>1.5568462653416475</c:v>
                </c:pt>
                <c:pt idx="27">
                  <c:v>1.0503677845655375</c:v>
                </c:pt>
                <c:pt idx="28">
                  <c:v>0.13754731420769417</c:v>
                </c:pt>
                <c:pt idx="29">
                  <c:v>0.19047422935156533</c:v>
                </c:pt>
                <c:pt idx="30">
                  <c:v>0.17557910300641311</c:v>
                </c:pt>
                <c:pt idx="31">
                  <c:v>0.23133154436938241</c:v>
                </c:pt>
                <c:pt idx="32">
                  <c:v>0.73120100798331578</c:v>
                </c:pt>
                <c:pt idx="33">
                  <c:v>0.86629466350154871</c:v>
                </c:pt>
                <c:pt idx="34">
                  <c:v>0.95220524174123966</c:v>
                </c:pt>
                <c:pt idx="35">
                  <c:v>1.4924913835548921</c:v>
                </c:pt>
                <c:pt idx="36">
                  <c:v>2.0351668631773236</c:v>
                </c:pt>
                <c:pt idx="37">
                  <c:v>1.595452044745997</c:v>
                </c:pt>
                <c:pt idx="38">
                  <c:v>1.6052065142346521</c:v>
                </c:pt>
                <c:pt idx="39">
                  <c:v>1.7474707659965674</c:v>
                </c:pt>
                <c:pt idx="40">
                  <c:v>1.8659565916398577</c:v>
                </c:pt>
                <c:pt idx="41">
                  <c:v>2.1961492178098609</c:v>
                </c:pt>
                <c:pt idx="42">
                  <c:v>2.177410490342055</c:v>
                </c:pt>
                <c:pt idx="43">
                  <c:v>1.954863318499676</c:v>
                </c:pt>
                <c:pt idx="44">
                  <c:v>1.4776527220178366</c:v>
                </c:pt>
                <c:pt idx="45">
                  <c:v>1.4807182808360295</c:v>
                </c:pt>
                <c:pt idx="46">
                  <c:v>1.3867699409302503</c:v>
                </c:pt>
                <c:pt idx="47">
                  <c:v>1.3961418550272811</c:v>
                </c:pt>
                <c:pt idx="48">
                  <c:v>1.4882138517618557</c:v>
                </c:pt>
                <c:pt idx="49">
                  <c:v>0.51247836471056019</c:v>
                </c:pt>
                <c:pt idx="50">
                  <c:v>1.0909617054114022</c:v>
                </c:pt>
                <c:pt idx="51">
                  <c:v>1.197236555110365</c:v>
                </c:pt>
                <c:pt idx="52">
                  <c:v>2.0506484301668451</c:v>
                </c:pt>
                <c:pt idx="53">
                  <c:v>4.0644931649174225</c:v>
                </c:pt>
                <c:pt idx="54">
                  <c:v>4.6488106029522527</c:v>
                </c:pt>
                <c:pt idx="55">
                  <c:v>5.8564931303943126</c:v>
                </c:pt>
                <c:pt idx="56">
                  <c:v>6.5952115029048315</c:v>
                </c:pt>
                <c:pt idx="57">
                  <c:v>6.8352838944663006</c:v>
                </c:pt>
                <c:pt idx="58">
                  <c:v>6.5914126539804698</c:v>
                </c:pt>
                <c:pt idx="59">
                  <c:v>5.92983935346723</c:v>
                </c:pt>
                <c:pt idx="60">
                  <c:v>5.0495712046771217</c:v>
                </c:pt>
                <c:pt idx="61">
                  <c:v>3.8730444413678526</c:v>
                </c:pt>
                <c:pt idx="62">
                  <c:v>3.4302236060974138</c:v>
                </c:pt>
              </c:numCache>
            </c:numRef>
          </c:val>
          <c:smooth val="0"/>
          <c:extLst>
            <c:ext xmlns:c16="http://schemas.microsoft.com/office/drawing/2014/chart" uri="{C3380CC4-5D6E-409C-BE32-E72D297353CC}">
              <c16:uniqueId val="{00000001-C813-497D-958E-EF32D61C3A77}"/>
            </c:ext>
          </c:extLst>
        </c:ser>
        <c:ser>
          <c:idx val="2"/>
          <c:order val="2"/>
          <c:tx>
            <c:strRef>
              <c:f>deflator!$Y$24</c:f>
              <c:strCache>
                <c:ptCount val="1"/>
                <c:pt idx="0">
                  <c:v>Corporate Capex deflator</c:v>
                </c:pt>
              </c:strCache>
            </c:strRef>
          </c:tx>
          <c:spPr>
            <a:ln w="28575" cap="rnd">
              <a:solidFill>
                <a:schemeClr val="accent3"/>
              </a:solidFill>
              <a:round/>
            </a:ln>
            <a:effectLst/>
          </c:spPr>
          <c:marker>
            <c:symbol val="none"/>
          </c:marker>
          <c:cat>
            <c:numRef>
              <c:f>deflator!$X$37:$X$99</c:f>
              <c:numCache>
                <c:formatCode>mmm\-yy</c:formatCode>
                <c:ptCount val="63"/>
                <c:pt idx="0">
                  <c:v>39508</c:v>
                </c:pt>
                <c:pt idx="1">
                  <c:v>39600</c:v>
                </c:pt>
                <c:pt idx="2">
                  <c:v>39692</c:v>
                </c:pt>
                <c:pt idx="3">
                  <c:v>39783</c:v>
                </c:pt>
                <c:pt idx="4">
                  <c:v>39873</c:v>
                </c:pt>
                <c:pt idx="5">
                  <c:v>39965</c:v>
                </c:pt>
                <c:pt idx="6">
                  <c:v>40057</c:v>
                </c:pt>
                <c:pt idx="7">
                  <c:v>40148</c:v>
                </c:pt>
                <c:pt idx="8">
                  <c:v>40238</c:v>
                </c:pt>
                <c:pt idx="9">
                  <c:v>40330</c:v>
                </c:pt>
                <c:pt idx="10">
                  <c:v>40422</c:v>
                </c:pt>
                <c:pt idx="11">
                  <c:v>40513</c:v>
                </c:pt>
                <c:pt idx="12">
                  <c:v>40603</c:v>
                </c:pt>
                <c:pt idx="13">
                  <c:v>40695</c:v>
                </c:pt>
                <c:pt idx="14">
                  <c:v>40787</c:v>
                </c:pt>
                <c:pt idx="15">
                  <c:v>40878</c:v>
                </c:pt>
                <c:pt idx="16">
                  <c:v>40969</c:v>
                </c:pt>
                <c:pt idx="17">
                  <c:v>41061</c:v>
                </c:pt>
                <c:pt idx="18">
                  <c:v>41153</c:v>
                </c:pt>
                <c:pt idx="19">
                  <c:v>41244</c:v>
                </c:pt>
                <c:pt idx="20">
                  <c:v>41334</c:v>
                </c:pt>
                <c:pt idx="21">
                  <c:v>41426</c:v>
                </c:pt>
                <c:pt idx="22">
                  <c:v>41518</c:v>
                </c:pt>
                <c:pt idx="23">
                  <c:v>41609</c:v>
                </c:pt>
                <c:pt idx="24">
                  <c:v>41699</c:v>
                </c:pt>
                <c:pt idx="25">
                  <c:v>41791</c:v>
                </c:pt>
                <c:pt idx="26">
                  <c:v>41883</c:v>
                </c:pt>
                <c:pt idx="27">
                  <c:v>41974</c:v>
                </c:pt>
                <c:pt idx="28">
                  <c:v>42064</c:v>
                </c:pt>
                <c:pt idx="29">
                  <c:v>42156</c:v>
                </c:pt>
                <c:pt idx="30">
                  <c:v>42248</c:v>
                </c:pt>
                <c:pt idx="31">
                  <c:v>42339</c:v>
                </c:pt>
                <c:pt idx="32">
                  <c:v>42430</c:v>
                </c:pt>
                <c:pt idx="33">
                  <c:v>42522</c:v>
                </c:pt>
                <c:pt idx="34">
                  <c:v>42614</c:v>
                </c:pt>
                <c:pt idx="35">
                  <c:v>42705</c:v>
                </c:pt>
                <c:pt idx="36">
                  <c:v>42795</c:v>
                </c:pt>
                <c:pt idx="37">
                  <c:v>42887</c:v>
                </c:pt>
                <c:pt idx="38">
                  <c:v>42979</c:v>
                </c:pt>
                <c:pt idx="39">
                  <c:v>43070</c:v>
                </c:pt>
                <c:pt idx="40">
                  <c:v>43160</c:v>
                </c:pt>
                <c:pt idx="41">
                  <c:v>43252</c:v>
                </c:pt>
                <c:pt idx="42">
                  <c:v>43344</c:v>
                </c:pt>
                <c:pt idx="43">
                  <c:v>43435</c:v>
                </c:pt>
                <c:pt idx="44">
                  <c:v>43525</c:v>
                </c:pt>
                <c:pt idx="45">
                  <c:v>43617</c:v>
                </c:pt>
                <c:pt idx="46">
                  <c:v>43709</c:v>
                </c:pt>
                <c:pt idx="47">
                  <c:v>43800</c:v>
                </c:pt>
                <c:pt idx="48">
                  <c:v>43891</c:v>
                </c:pt>
                <c:pt idx="49">
                  <c:v>43983</c:v>
                </c:pt>
                <c:pt idx="50">
                  <c:v>44075</c:v>
                </c:pt>
                <c:pt idx="51">
                  <c:v>44166</c:v>
                </c:pt>
                <c:pt idx="52">
                  <c:v>44256</c:v>
                </c:pt>
                <c:pt idx="53">
                  <c:v>44348</c:v>
                </c:pt>
                <c:pt idx="54">
                  <c:v>44440</c:v>
                </c:pt>
                <c:pt idx="55">
                  <c:v>44531</c:v>
                </c:pt>
                <c:pt idx="56">
                  <c:v>44621</c:v>
                </c:pt>
                <c:pt idx="57">
                  <c:v>44713</c:v>
                </c:pt>
                <c:pt idx="58">
                  <c:v>44805</c:v>
                </c:pt>
                <c:pt idx="59">
                  <c:v>44896</c:v>
                </c:pt>
                <c:pt idx="60">
                  <c:v>44986</c:v>
                </c:pt>
                <c:pt idx="61">
                  <c:v>45078</c:v>
                </c:pt>
                <c:pt idx="62">
                  <c:v>45170</c:v>
                </c:pt>
              </c:numCache>
            </c:numRef>
          </c:cat>
          <c:val>
            <c:numRef>
              <c:f>deflator!$Y$37:$Y$99</c:f>
              <c:numCache>
                <c:formatCode>General</c:formatCode>
                <c:ptCount val="63"/>
                <c:pt idx="0">
                  <c:v>0.55483765101634219</c:v>
                </c:pt>
                <c:pt idx="1">
                  <c:v>0.67456905376079135</c:v>
                </c:pt>
                <c:pt idx="2">
                  <c:v>1.7653985971020489</c:v>
                </c:pt>
                <c:pt idx="3">
                  <c:v>3.3372257390449107</c:v>
                </c:pt>
                <c:pt idx="4">
                  <c:v>2.1520291288871647</c:v>
                </c:pt>
                <c:pt idx="5">
                  <c:v>0.473813179327081</c:v>
                </c:pt>
                <c:pt idx="6">
                  <c:v>-1.7005604805844428</c:v>
                </c:pt>
                <c:pt idx="7">
                  <c:v>-3.6199992070100251</c:v>
                </c:pt>
                <c:pt idx="8">
                  <c:v>-3.5703944806653567</c:v>
                </c:pt>
                <c:pt idx="9">
                  <c:v>-2.1990143396379125</c:v>
                </c:pt>
                <c:pt idx="10">
                  <c:v>-1.074839541811258</c:v>
                </c:pt>
                <c:pt idx="11">
                  <c:v>-0.3373375020569398</c:v>
                </c:pt>
                <c:pt idx="12">
                  <c:v>0.63055880556217403</c:v>
                </c:pt>
                <c:pt idx="13">
                  <c:v>1.0999130830677331</c:v>
                </c:pt>
                <c:pt idx="14">
                  <c:v>1.3203779012614092</c:v>
                </c:pt>
                <c:pt idx="15">
                  <c:v>1.2961281268059111</c:v>
                </c:pt>
                <c:pt idx="16">
                  <c:v>1.6225949171725347</c:v>
                </c:pt>
                <c:pt idx="17">
                  <c:v>1.3683768819020088</c:v>
                </c:pt>
                <c:pt idx="18">
                  <c:v>1.4767910943164821</c:v>
                </c:pt>
                <c:pt idx="19">
                  <c:v>1.2011002444987753</c:v>
                </c:pt>
                <c:pt idx="20">
                  <c:v>0.28248301558213029</c:v>
                </c:pt>
                <c:pt idx="21">
                  <c:v>9.6926618472608084E-2</c:v>
                </c:pt>
                <c:pt idx="22">
                  <c:v>-0.13788105997323896</c:v>
                </c:pt>
                <c:pt idx="23">
                  <c:v>0.15703802132094324</c:v>
                </c:pt>
                <c:pt idx="24">
                  <c:v>0.79558992791228889</c:v>
                </c:pt>
                <c:pt idx="25">
                  <c:v>0.90074641920516285</c:v>
                </c:pt>
                <c:pt idx="26">
                  <c:v>1.0743368539869493</c:v>
                </c:pt>
                <c:pt idx="27">
                  <c:v>1.0101010101009962</c:v>
                </c:pt>
                <c:pt idx="28">
                  <c:v>0.81435182402789508</c:v>
                </c:pt>
                <c:pt idx="29">
                  <c:v>0.45484989953314425</c:v>
                </c:pt>
                <c:pt idx="30">
                  <c:v>3.9884335427259998E-2</c:v>
                </c:pt>
                <c:pt idx="31">
                  <c:v>-0.57910447761193495</c:v>
                </c:pt>
                <c:pt idx="32">
                  <c:v>-1.2668037795463505</c:v>
                </c:pt>
                <c:pt idx="33">
                  <c:v>-1.0488814584826116</c:v>
                </c:pt>
                <c:pt idx="34">
                  <c:v>-1.1193062892454861</c:v>
                </c:pt>
                <c:pt idx="35">
                  <c:v>-0.4123381172561551</c:v>
                </c:pt>
                <c:pt idx="36">
                  <c:v>0.35120557098579752</c:v>
                </c:pt>
                <c:pt idx="37">
                  <c:v>0.58531287084902317</c:v>
                </c:pt>
                <c:pt idx="38">
                  <c:v>0.93541786365882729</c:v>
                </c:pt>
                <c:pt idx="39">
                  <c:v>0.61604325367315482</c:v>
                </c:pt>
                <c:pt idx="40">
                  <c:v>0.46028419289818601</c:v>
                </c:pt>
                <c:pt idx="41">
                  <c:v>0.31694928811390355</c:v>
                </c:pt>
                <c:pt idx="42">
                  <c:v>0.41843511259797594</c:v>
                </c:pt>
                <c:pt idx="43">
                  <c:v>0.51538668983910441</c:v>
                </c:pt>
                <c:pt idx="44">
                  <c:v>1.0051906568177174</c:v>
                </c:pt>
                <c:pt idx="45">
                  <c:v>1.2617982119542006</c:v>
                </c:pt>
                <c:pt idx="46">
                  <c:v>1.0591324064681515</c:v>
                </c:pt>
                <c:pt idx="47">
                  <c:v>0.77607194316091466</c:v>
                </c:pt>
                <c:pt idx="48">
                  <c:v>0.53168885331118076</c:v>
                </c:pt>
                <c:pt idx="49">
                  <c:v>0.53937538755302228</c:v>
                </c:pt>
                <c:pt idx="50">
                  <c:v>0.48022515474468719</c:v>
                </c:pt>
                <c:pt idx="51">
                  <c:v>0.97026110278457622</c:v>
                </c:pt>
                <c:pt idx="52">
                  <c:v>0.64094372081594031</c:v>
                </c:pt>
                <c:pt idx="53">
                  <c:v>0.27705170000098178</c:v>
                </c:pt>
                <c:pt idx="54">
                  <c:v>1.4181202072335992</c:v>
                </c:pt>
                <c:pt idx="55">
                  <c:v>2.9667968749999858</c:v>
                </c:pt>
                <c:pt idx="56">
                  <c:v>4.6475282534162972</c:v>
                </c:pt>
                <c:pt idx="57">
                  <c:v>6.4824758371570681</c:v>
                </c:pt>
                <c:pt idx="58">
                  <c:v>6.8736420259765367</c:v>
                </c:pt>
                <c:pt idx="59">
                  <c:v>5.7920294391016398</c:v>
                </c:pt>
                <c:pt idx="60">
                  <c:v>5.7338871517244741</c:v>
                </c:pt>
                <c:pt idx="61">
                  <c:v>3.9094159713945373</c:v>
                </c:pt>
                <c:pt idx="62">
                  <c:v>2.6709314828368349</c:v>
                </c:pt>
              </c:numCache>
            </c:numRef>
          </c:val>
          <c:smooth val="0"/>
          <c:extLst>
            <c:ext xmlns:c16="http://schemas.microsoft.com/office/drawing/2014/chart" uri="{C3380CC4-5D6E-409C-BE32-E72D297353CC}">
              <c16:uniqueId val="{00000002-C813-497D-958E-EF32D61C3A77}"/>
            </c:ext>
          </c:extLst>
        </c:ser>
        <c:dLbls>
          <c:showLegendKey val="0"/>
          <c:showVal val="0"/>
          <c:showCatName val="0"/>
          <c:showSerName val="0"/>
          <c:showPercent val="0"/>
          <c:showBubbleSize val="0"/>
        </c:dLbls>
        <c:smooth val="0"/>
        <c:axId val="1917408671"/>
        <c:axId val="1798905663"/>
      </c:lineChart>
      <c:dateAx>
        <c:axId val="1917408671"/>
        <c:scaling>
          <c:orientation val="minMax"/>
        </c:scaling>
        <c:delete val="0"/>
        <c:axPos val="b"/>
        <c:numFmt formatCode="yyyy" sourceLinked="0"/>
        <c:majorTickMark val="in"/>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798905663"/>
        <c:crosses val="autoZero"/>
        <c:auto val="1"/>
        <c:lblOffset val="100"/>
        <c:baseTimeUnit val="months"/>
        <c:majorUnit val="1"/>
        <c:majorTimeUnit val="years"/>
      </c:dateAx>
      <c:valAx>
        <c:axId val="1798905663"/>
        <c:scaling>
          <c:orientation val="minMax"/>
          <c:max val="8"/>
          <c:min val="-4"/>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17408671"/>
        <c:crosses val="autoZero"/>
        <c:crossBetween val="between"/>
        <c:majorUnit val="1"/>
      </c:valAx>
      <c:spPr>
        <a:noFill/>
        <a:ln>
          <a:noFill/>
        </a:ln>
        <a:effectLst/>
      </c:spPr>
    </c:plotArea>
    <c:legend>
      <c:legendPos val="r"/>
      <c:layout>
        <c:manualLayout>
          <c:xMode val="edge"/>
          <c:yMode val="edge"/>
          <c:x val="0.13829057705056749"/>
          <c:y val="0.15106056187421016"/>
          <c:w val="0.77805274039448347"/>
          <c:h val="0.23174575217571489"/>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95360807210078E-2"/>
          <c:y val="0.10752003464404934"/>
          <c:w val="0.93124286093341613"/>
          <c:h val="0.789557461700789"/>
        </c:manualLayout>
      </c:layout>
      <c:barChart>
        <c:barDir val="col"/>
        <c:grouping val="stacked"/>
        <c:varyColors val="0"/>
        <c:ser>
          <c:idx val="0"/>
          <c:order val="0"/>
          <c:tx>
            <c:strRef>
              <c:f>GDP!$CK$1</c:f>
              <c:strCache>
                <c:ptCount val="1"/>
                <c:pt idx="0">
                  <c:v>Household Consumption</c:v>
                </c:pt>
              </c:strCache>
            </c:strRef>
          </c:tx>
          <c:spPr>
            <a:solidFill>
              <a:schemeClr val="accent5">
                <a:lumMod val="60000"/>
                <a:lumOff val="40000"/>
              </a:schemeClr>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GDP!$CK$116:$CK$138</c:f>
              <c:numCache>
                <c:formatCode>#,##0.00_);[Red]\(#,##0.00\)</c:formatCode>
                <c:ptCount val="23"/>
                <c:pt idx="0">
                  <c:v>1.9760096028104801</c:v>
                </c:pt>
                <c:pt idx="1">
                  <c:v>1.4566957970938432</c:v>
                </c:pt>
                <c:pt idx="2">
                  <c:v>1.2524590310503347</c:v>
                </c:pt>
                <c:pt idx="3">
                  <c:v>0.8470168438035941</c:v>
                </c:pt>
                <c:pt idx="4">
                  <c:v>0.31556760443054443</c:v>
                </c:pt>
                <c:pt idx="5">
                  <c:v>2.1767211605973502</c:v>
                </c:pt>
                <c:pt idx="6">
                  <c:v>2.7682064221496994</c:v>
                </c:pt>
                <c:pt idx="7">
                  <c:v>1.7424991941609624</c:v>
                </c:pt>
                <c:pt idx="8">
                  <c:v>-4.3489450148164632</c:v>
                </c:pt>
                <c:pt idx="9">
                  <c:v>-21.17750683393016</c:v>
                </c:pt>
                <c:pt idx="10">
                  <c:v>25.825550468559634</c:v>
                </c:pt>
                <c:pt idx="11">
                  <c:v>3.7369379860645591</c:v>
                </c:pt>
                <c:pt idx="12">
                  <c:v>5.9112634453285073</c:v>
                </c:pt>
                <c:pt idx="13">
                  <c:v>9.1192779700663973</c:v>
                </c:pt>
                <c:pt idx="14">
                  <c:v>1.9512819333478593</c:v>
                </c:pt>
                <c:pt idx="15">
                  <c:v>2.7614553619314197</c:v>
                </c:pt>
                <c:pt idx="16">
                  <c:v>-7.3232577481263661E-3</c:v>
                </c:pt>
                <c:pt idx="17">
                  <c:v>1.3685827011866936</c:v>
                </c:pt>
                <c:pt idx="18">
                  <c:v>1.0767262358484464</c:v>
                </c:pt>
                <c:pt idx="19">
                  <c:v>0.80788752940614827</c:v>
                </c:pt>
                <c:pt idx="20">
                  <c:v>2.5988475230228847</c:v>
                </c:pt>
                <c:pt idx="21">
                  <c:v>0.55650463358247748</c:v>
                </c:pt>
                <c:pt idx="22">
                  <c:v>2.7380858272243014</c:v>
                </c:pt>
              </c:numCache>
            </c:numRef>
          </c:val>
          <c:extLst>
            <c:ext xmlns:c16="http://schemas.microsoft.com/office/drawing/2014/chart" uri="{C3380CC4-5D6E-409C-BE32-E72D297353CC}">
              <c16:uniqueId val="{00000000-FEFD-4793-8159-31D358BA8ADF}"/>
            </c:ext>
          </c:extLst>
        </c:ser>
        <c:ser>
          <c:idx val="1"/>
          <c:order val="1"/>
          <c:tx>
            <c:strRef>
              <c:f>GDP!$CR$1</c:f>
              <c:strCache>
                <c:ptCount val="1"/>
                <c:pt idx="0">
                  <c:v>Capex</c:v>
                </c:pt>
              </c:strCache>
            </c:strRef>
          </c:tx>
          <c:spPr>
            <a:solidFill>
              <a:schemeClr val="accent6">
                <a:lumMod val="40000"/>
                <a:lumOff val="60000"/>
              </a:schemeClr>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GDP!$CR$116:$CR$138</c:f>
              <c:numCache>
                <c:formatCode>#,##0.00_);[Red]\(#,##0.00\)</c:formatCode>
                <c:ptCount val="23"/>
                <c:pt idx="0">
                  <c:v>1.545919818431174</c:v>
                </c:pt>
                <c:pt idx="1">
                  <c:v>0.63611249606783105</c:v>
                </c:pt>
                <c:pt idx="2">
                  <c:v>0.34783872167880592</c:v>
                </c:pt>
                <c:pt idx="3">
                  <c:v>0.50994337676981694</c:v>
                </c:pt>
                <c:pt idx="4">
                  <c:v>0.29977150974973554</c:v>
                </c:pt>
                <c:pt idx="5">
                  <c:v>1.095818200690224</c:v>
                </c:pt>
                <c:pt idx="6">
                  <c:v>0.61156540807696391</c:v>
                </c:pt>
                <c:pt idx="7">
                  <c:v>-0.22653852382441553</c:v>
                </c:pt>
                <c:pt idx="8">
                  <c:v>-1.1197901036898994</c:v>
                </c:pt>
                <c:pt idx="9">
                  <c:v>-4.4734913177856717</c:v>
                </c:pt>
                <c:pt idx="10">
                  <c:v>2.4321959964347828</c:v>
                </c:pt>
                <c:pt idx="11">
                  <c:v>1.3799523638191813</c:v>
                </c:pt>
                <c:pt idx="12">
                  <c:v>1.2001077520347181</c:v>
                </c:pt>
                <c:pt idx="13">
                  <c:v>1.3117561277686374</c:v>
                </c:pt>
                <c:pt idx="14">
                  <c:v>-0.18007958329683271</c:v>
                </c:pt>
                <c:pt idx="15">
                  <c:v>0.37103895468046932</c:v>
                </c:pt>
                <c:pt idx="16">
                  <c:v>1.4227872456592516</c:v>
                </c:pt>
                <c:pt idx="17">
                  <c:v>0.7380416977753379</c:v>
                </c:pt>
                <c:pt idx="18">
                  <c:v>0.67055125160162543</c:v>
                </c:pt>
                <c:pt idx="19">
                  <c:v>0.25102424380640809</c:v>
                </c:pt>
                <c:pt idx="20">
                  <c:v>0.81191925004115983</c:v>
                </c:pt>
                <c:pt idx="21">
                  <c:v>1.0569715268103463</c:v>
                </c:pt>
                <c:pt idx="22">
                  <c:v>-1.0798018553748179E-2</c:v>
                </c:pt>
              </c:numCache>
            </c:numRef>
          </c:val>
          <c:extLst>
            <c:ext xmlns:c16="http://schemas.microsoft.com/office/drawing/2014/chart" uri="{C3380CC4-5D6E-409C-BE32-E72D297353CC}">
              <c16:uniqueId val="{00000001-FEFD-4793-8159-31D358BA8ADF}"/>
            </c:ext>
          </c:extLst>
        </c:ser>
        <c:ser>
          <c:idx val="2"/>
          <c:order val="2"/>
          <c:tx>
            <c:strRef>
              <c:f>GDP!$CS$1</c:f>
              <c:strCache>
                <c:ptCount val="1"/>
                <c:pt idx="0">
                  <c:v>Residential investment</c:v>
                </c:pt>
              </c:strCache>
            </c:strRef>
          </c:tx>
          <c:spPr>
            <a:solidFill>
              <a:schemeClr val="accent4"/>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GDP!$CS$116:$CS$138</c:f>
              <c:numCache>
                <c:formatCode>#,##0.00_);[Red]\(#,##0.00\)</c:formatCode>
                <c:ptCount val="23"/>
                <c:pt idx="0">
                  <c:v>-0.29942580635975435</c:v>
                </c:pt>
                <c:pt idx="1">
                  <c:v>0.1058087414334663</c:v>
                </c:pt>
                <c:pt idx="2">
                  <c:v>-0.1448308291883138</c:v>
                </c:pt>
                <c:pt idx="3">
                  <c:v>-0.30542677139379082</c:v>
                </c:pt>
                <c:pt idx="4">
                  <c:v>-0.1496335192842535</c:v>
                </c:pt>
                <c:pt idx="5">
                  <c:v>0.2137374629236577</c:v>
                </c:pt>
                <c:pt idx="6">
                  <c:v>0.21781717650761756</c:v>
                </c:pt>
                <c:pt idx="7">
                  <c:v>3.6512568831481573E-2</c:v>
                </c:pt>
                <c:pt idx="8">
                  <c:v>0.4934861811079605</c:v>
                </c:pt>
                <c:pt idx="9">
                  <c:v>-1.1467080750471315</c:v>
                </c:pt>
                <c:pt idx="10">
                  <c:v>2.1116281344621735</c:v>
                </c:pt>
                <c:pt idx="11">
                  <c:v>1.1142308362551256</c:v>
                </c:pt>
                <c:pt idx="12">
                  <c:v>0.40787770673231805</c:v>
                </c:pt>
                <c:pt idx="13">
                  <c:v>-0.19613484563025807</c:v>
                </c:pt>
                <c:pt idx="14">
                  <c:v>-0.11820468291153796</c:v>
                </c:pt>
                <c:pt idx="15">
                  <c:v>-2.0479642470028203E-2</c:v>
                </c:pt>
                <c:pt idx="16">
                  <c:v>-7.6874147058703102E-2</c:v>
                </c:pt>
                <c:pt idx="17">
                  <c:v>-0.60948846610587859</c:v>
                </c:pt>
                <c:pt idx="18">
                  <c:v>-1.1667673155955516</c:v>
                </c:pt>
                <c:pt idx="19">
                  <c:v>-1.0048361663622773</c:v>
                </c:pt>
                <c:pt idx="20">
                  <c:v>-0.18359333770322506</c:v>
                </c:pt>
                <c:pt idx="21">
                  <c:v>-7.2338287054873884E-2</c:v>
                </c:pt>
                <c:pt idx="22">
                  <c:v>0.12424008351890059</c:v>
                </c:pt>
              </c:numCache>
            </c:numRef>
          </c:val>
          <c:extLst>
            <c:ext xmlns:c16="http://schemas.microsoft.com/office/drawing/2014/chart" uri="{C3380CC4-5D6E-409C-BE32-E72D297353CC}">
              <c16:uniqueId val="{00000002-FEFD-4793-8159-31D358BA8ADF}"/>
            </c:ext>
          </c:extLst>
        </c:ser>
        <c:ser>
          <c:idx val="3"/>
          <c:order val="3"/>
          <c:tx>
            <c:strRef>
              <c:f>GDP!$CT$1</c:f>
              <c:strCache>
                <c:ptCount val="1"/>
                <c:pt idx="0">
                  <c:v>Private sector inventories</c:v>
                </c:pt>
              </c:strCache>
            </c:strRef>
          </c:tx>
          <c:spPr>
            <a:solidFill>
              <a:schemeClr val="accent3">
                <a:lumMod val="75000"/>
              </a:schemeClr>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GDP!$CT$116:$CT$138</c:f>
              <c:numCache>
                <c:formatCode>#,##0.00_);[Red]\(#,##0.00\)</c:formatCode>
                <c:ptCount val="23"/>
                <c:pt idx="0">
                  <c:v>-0.16084925168224906</c:v>
                </c:pt>
                <c:pt idx="1">
                  <c:v>-0.66883738690644012</c:v>
                </c:pt>
                <c:pt idx="2">
                  <c:v>1.8468523280247506</c:v>
                </c:pt>
                <c:pt idx="3">
                  <c:v>-6.114141980114729E-2</c:v>
                </c:pt>
                <c:pt idx="4">
                  <c:v>0.485493483526378</c:v>
                </c:pt>
                <c:pt idx="5">
                  <c:v>-0.77168989678845223</c:v>
                </c:pt>
                <c:pt idx="6">
                  <c:v>-0.15148422719876153</c:v>
                </c:pt>
                <c:pt idx="7">
                  <c:v>-0.73388735834349905</c:v>
                </c:pt>
                <c:pt idx="8">
                  <c:v>-1.2465702007923185</c:v>
                </c:pt>
                <c:pt idx="9">
                  <c:v>-4.5146306684801685</c:v>
                </c:pt>
                <c:pt idx="10">
                  <c:v>8.2232362460795905</c:v>
                </c:pt>
                <c:pt idx="11">
                  <c:v>-0.38944934241744722</c:v>
                </c:pt>
                <c:pt idx="12">
                  <c:v>-2.1347780249938331</c:v>
                </c:pt>
                <c:pt idx="13">
                  <c:v>-2.1285286248655888</c:v>
                </c:pt>
                <c:pt idx="14">
                  <c:v>2.7631079206912101</c:v>
                </c:pt>
                <c:pt idx="15">
                  <c:v>3.7723537506110016</c:v>
                </c:pt>
                <c:pt idx="16">
                  <c:v>-0.18478914689310511</c:v>
                </c:pt>
                <c:pt idx="17">
                  <c:v>-1.9053728435967088</c:v>
                </c:pt>
                <c:pt idx="18">
                  <c:v>-0.4047609475896774</c:v>
                </c:pt>
                <c:pt idx="19">
                  <c:v>1.4947300310968803</c:v>
                </c:pt>
                <c:pt idx="20">
                  <c:v>-2.2490821064901967</c:v>
                </c:pt>
                <c:pt idx="21">
                  <c:v>-0.22231501861220693</c:v>
                </c:pt>
                <c:pt idx="22">
                  <c:v>1.1876842882959426</c:v>
                </c:pt>
              </c:numCache>
            </c:numRef>
          </c:val>
          <c:extLst>
            <c:ext xmlns:c16="http://schemas.microsoft.com/office/drawing/2014/chart" uri="{C3380CC4-5D6E-409C-BE32-E72D297353CC}">
              <c16:uniqueId val="{00000003-FEFD-4793-8159-31D358BA8ADF}"/>
            </c:ext>
          </c:extLst>
        </c:ser>
        <c:ser>
          <c:idx val="5"/>
          <c:order val="4"/>
          <c:tx>
            <c:strRef>
              <c:f>GDP!$CU$1</c:f>
              <c:strCache>
                <c:ptCount val="1"/>
                <c:pt idx="0">
                  <c:v>Net export</c:v>
                </c:pt>
              </c:strCache>
            </c:strRef>
          </c:tx>
          <c:spPr>
            <a:solidFill>
              <a:schemeClr val="accent6"/>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GDP!$CU$116:$CU$138</c:f>
              <c:numCache>
                <c:formatCode>#,##0.00_);[Red]\(#,##0.00\)</c:formatCode>
                <c:ptCount val="23"/>
                <c:pt idx="0">
                  <c:v>6.8419752696669001E-2</c:v>
                </c:pt>
                <c:pt idx="1">
                  <c:v>0.18971679430876964</c:v>
                </c:pt>
                <c:pt idx="2">
                  <c:v>-1.4490940455567647</c:v>
                </c:pt>
                <c:pt idx="3">
                  <c:v>-0.43133417071328228</c:v>
                </c:pt>
                <c:pt idx="4">
                  <c:v>0.3728440886064055</c:v>
                </c:pt>
                <c:pt idx="5">
                  <c:v>-0.41277696769932426</c:v>
                </c:pt>
                <c:pt idx="6">
                  <c:v>0.26064447097418064</c:v>
                </c:pt>
                <c:pt idx="7">
                  <c:v>1.3149429257217404</c:v>
                </c:pt>
                <c:pt idx="8">
                  <c:v>5.7288532231525302E-2</c:v>
                </c:pt>
                <c:pt idx="9">
                  <c:v>0.17431637199758487</c:v>
                </c:pt>
                <c:pt idx="10">
                  <c:v>-3.6597703467908804</c:v>
                </c:pt>
                <c:pt idx="11">
                  <c:v>-1.5413372168934125</c:v>
                </c:pt>
                <c:pt idx="12">
                  <c:v>-1.0381981899377557</c:v>
                </c:pt>
                <c:pt idx="13">
                  <c:v>-0.89074672637206032</c:v>
                </c:pt>
                <c:pt idx="14">
                  <c:v>-1.056349342972962</c:v>
                </c:pt>
                <c:pt idx="15">
                  <c:v>-0.54072135085890816</c:v>
                </c:pt>
                <c:pt idx="16">
                  <c:v>-2.6374145930645798</c:v>
                </c:pt>
                <c:pt idx="17">
                  <c:v>0.45895263920188167</c:v>
                </c:pt>
                <c:pt idx="18">
                  <c:v>2.5108400673079956</c:v>
                </c:pt>
                <c:pt idx="19">
                  <c:v>0.28587510464275212</c:v>
                </c:pt>
                <c:pt idx="20">
                  <c:v>0.5559529545126729</c:v>
                </c:pt>
                <c:pt idx="21">
                  <c:v>0.12487584416600583</c:v>
                </c:pt>
                <c:pt idx="22">
                  <c:v>-0.17086595933512028</c:v>
                </c:pt>
              </c:numCache>
            </c:numRef>
          </c:val>
          <c:extLst>
            <c:ext xmlns:c16="http://schemas.microsoft.com/office/drawing/2014/chart" uri="{C3380CC4-5D6E-409C-BE32-E72D297353CC}">
              <c16:uniqueId val="{00000004-FEFD-4793-8159-31D358BA8ADF}"/>
            </c:ext>
          </c:extLst>
        </c:ser>
        <c:ser>
          <c:idx val="6"/>
          <c:order val="5"/>
          <c:tx>
            <c:strRef>
              <c:f>GDP!$CX$1</c:f>
              <c:strCache>
                <c:ptCount val="1"/>
                <c:pt idx="0">
                  <c:v>Public sector</c:v>
                </c:pt>
              </c:strCache>
            </c:strRef>
          </c:tx>
          <c:spPr>
            <a:solidFill>
              <a:schemeClr val="accent5"/>
            </a:solidFill>
            <a:ln>
              <a:noFill/>
            </a:ln>
          </c:spPr>
          <c:invertIfNegative val="0"/>
          <c:cat>
            <c:numRef>
              <c:f>GDP!$B$116:$B$138</c:f>
              <c:numCache>
                <c:formatCode>General</c:formatCode>
                <c:ptCount val="23"/>
                <c:pt idx="0">
                  <c:v>2018</c:v>
                </c:pt>
                <c:pt idx="4">
                  <c:v>2019</c:v>
                </c:pt>
                <c:pt idx="8">
                  <c:v>2020</c:v>
                </c:pt>
                <c:pt idx="12">
                  <c:v>2021</c:v>
                </c:pt>
                <c:pt idx="16">
                  <c:v>2022</c:v>
                </c:pt>
                <c:pt idx="20">
                  <c:v>2023</c:v>
                </c:pt>
              </c:numCache>
            </c:numRef>
          </c:cat>
          <c:val>
            <c:numRef>
              <c:f>GDP!$CX$116:$CX$137</c:f>
              <c:numCache>
                <c:formatCode>#,##0.00_);[Red]\(#,##0.00\)</c:formatCode>
                <c:ptCount val="22"/>
                <c:pt idx="0">
                  <c:v>0.14493042974563775</c:v>
                </c:pt>
                <c:pt idx="1">
                  <c:v>0.49182201659285774</c:v>
                </c:pt>
                <c:pt idx="2">
                  <c:v>0.54302432980894988</c:v>
                </c:pt>
                <c:pt idx="3">
                  <c:v>9.4725929521377594E-2</c:v>
                </c:pt>
                <c:pt idx="4">
                  <c:v>0.92910458416721742</c:v>
                </c:pt>
                <c:pt idx="5">
                  <c:v>1.0523662862162331</c:v>
                </c:pt>
                <c:pt idx="6">
                  <c:v>0.78150702763211122</c:v>
                </c:pt>
                <c:pt idx="7">
                  <c:v>0.44459452400837929</c:v>
                </c:pt>
                <c:pt idx="8">
                  <c:v>0.76203260911615889</c:v>
                </c:pt>
                <c:pt idx="9">
                  <c:v>1.4987500551415289</c:v>
                </c:pt>
                <c:pt idx="10">
                  <c:v>-1.2382456534504427</c:v>
                </c:pt>
                <c:pt idx="11">
                  <c:v>-0.35444556197727906</c:v>
                </c:pt>
                <c:pt idx="12">
                  <c:v>0.99966772692687833</c:v>
                </c:pt>
                <c:pt idx="13">
                  <c:v>-0.78470297828869828</c:v>
                </c:pt>
                <c:pt idx="14">
                  <c:v>-0.25504091589835243</c:v>
                </c:pt>
                <c:pt idx="15">
                  <c:v>-4.4678800608055624E-2</c:v>
                </c:pt>
                <c:pt idx="16">
                  <c:v>-0.49341785751734202</c:v>
                </c:pt>
                <c:pt idx="17">
                  <c:v>-0.32345036533232285</c:v>
                </c:pt>
                <c:pt idx="18">
                  <c:v>0.47624457218431449</c:v>
                </c:pt>
                <c:pt idx="19">
                  <c:v>0.87788852681787155</c:v>
                </c:pt>
                <c:pt idx="20">
                  <c:v>0.80276919100523703</c:v>
                </c:pt>
                <c:pt idx="21">
                  <c:v>0.56195422297178332</c:v>
                </c:pt>
              </c:numCache>
            </c:numRef>
          </c:val>
          <c:extLst>
            <c:ext xmlns:c16="http://schemas.microsoft.com/office/drawing/2014/chart" uri="{C3380CC4-5D6E-409C-BE32-E72D297353CC}">
              <c16:uniqueId val="{00000005-FEFD-4793-8159-31D358BA8ADF}"/>
            </c:ext>
          </c:extLst>
        </c:ser>
        <c:dLbls>
          <c:showLegendKey val="0"/>
          <c:showVal val="0"/>
          <c:showCatName val="0"/>
          <c:showSerName val="0"/>
          <c:showPercent val="0"/>
          <c:showBubbleSize val="0"/>
        </c:dLbls>
        <c:gapWidth val="25"/>
        <c:overlap val="100"/>
        <c:axId val="212035840"/>
        <c:axId val="212046592"/>
      </c:barChart>
      <c:lineChart>
        <c:grouping val="standard"/>
        <c:varyColors val="0"/>
        <c:ser>
          <c:idx val="7"/>
          <c:order val="6"/>
          <c:tx>
            <c:strRef>
              <c:f>GDP!$BD$1</c:f>
              <c:strCache>
                <c:ptCount val="1"/>
                <c:pt idx="0">
                  <c:v>Real GDP</c:v>
                </c:pt>
              </c:strCache>
            </c:strRef>
          </c:tx>
          <c:spPr>
            <a:ln w="22225" cmpd="sng">
              <a:solidFill>
                <a:schemeClr val="tx1"/>
              </a:solidFill>
            </a:ln>
          </c:spPr>
          <c:marker>
            <c:symbol val="circle"/>
            <c:size val="4"/>
            <c:spPr>
              <a:solidFill>
                <a:schemeClr val="bg1"/>
              </a:solidFill>
              <a:ln w="15875">
                <a:solidFill>
                  <a:schemeClr val="tx1"/>
                </a:solidFill>
              </a:ln>
            </c:spPr>
          </c:marker>
          <c:val>
            <c:numRef>
              <c:f>GDP!$BD$116:$BD$138</c:f>
              <c:numCache>
                <c:formatCode>#,##0.00_);[Red]\(#,##0.00\)</c:formatCode>
                <c:ptCount val="23"/>
                <c:pt idx="0">
                  <c:v>3.2930296697236461</c:v>
                </c:pt>
                <c:pt idx="1">
                  <c:v>2.1402847926943691</c:v>
                </c:pt>
                <c:pt idx="2">
                  <c:v>2.5186687177035871</c:v>
                </c:pt>
                <c:pt idx="3">
                  <c:v>0.56738427822538018</c:v>
                </c:pt>
                <c:pt idx="4">
                  <c:v>2.1906439224156582</c:v>
                </c:pt>
                <c:pt idx="5">
                  <c:v>3.3586275712421454</c:v>
                </c:pt>
                <c:pt idx="6">
                  <c:v>4.6071448259766168</c:v>
                </c:pt>
                <c:pt idx="7">
                  <c:v>2.5899175838998589</c:v>
                </c:pt>
                <c:pt idx="8">
                  <c:v>-5.3403799406542829</c:v>
                </c:pt>
                <c:pt idx="9">
                  <c:v>-28.021764492943269</c:v>
                </c:pt>
                <c:pt idx="10">
                  <c:v>34.840955419144159</c:v>
                </c:pt>
                <c:pt idx="11">
                  <c:v>4.2047758583173778</c:v>
                </c:pt>
                <c:pt idx="12">
                  <c:v>5.241836498524366</c:v>
                </c:pt>
                <c:pt idx="13">
                  <c:v>6.2189254860299137</c:v>
                </c:pt>
                <c:pt idx="14">
                  <c:v>3.2986774869282032</c:v>
                </c:pt>
                <c:pt idx="15">
                  <c:v>6.9614159308727164</c:v>
                </c:pt>
                <c:pt idx="16">
                  <c:v>-1.9753465383654745</c:v>
                </c:pt>
                <c:pt idx="17">
                  <c:v>-0.5636905033027384</c:v>
                </c:pt>
                <c:pt idx="18">
                  <c:v>2.6592203560342975</c:v>
                </c:pt>
                <c:pt idx="19">
                  <c:v>2.5670109322089685</c:v>
                </c:pt>
                <c:pt idx="20">
                  <c:v>2.2432754376635167</c:v>
                </c:pt>
                <c:pt idx="21">
                  <c:v>2.0616704457572466</c:v>
                </c:pt>
                <c:pt idx="22">
                  <c:v>4.8776774856666094</c:v>
                </c:pt>
              </c:numCache>
            </c:numRef>
          </c:val>
          <c:smooth val="0"/>
          <c:extLst>
            <c:ext xmlns:c16="http://schemas.microsoft.com/office/drawing/2014/chart" uri="{C3380CC4-5D6E-409C-BE32-E72D297353CC}">
              <c16:uniqueId val="{00000006-FEFD-4793-8159-31D358BA8ADF}"/>
            </c:ext>
          </c:extLst>
        </c:ser>
        <c:dLbls>
          <c:showLegendKey val="0"/>
          <c:showVal val="0"/>
          <c:showCatName val="0"/>
          <c:showSerName val="0"/>
          <c:showPercent val="0"/>
          <c:showBubbleSize val="0"/>
        </c:dLbls>
        <c:marker val="1"/>
        <c:smooth val="0"/>
        <c:axId val="212035840"/>
        <c:axId val="212046592"/>
      </c:lineChart>
      <c:catAx>
        <c:axId val="212035840"/>
        <c:scaling>
          <c:orientation val="minMax"/>
        </c:scaling>
        <c:delete val="0"/>
        <c:axPos val="b"/>
        <c:numFmt formatCode="General" sourceLinked="1"/>
        <c:majorTickMark val="in"/>
        <c:minorTickMark val="none"/>
        <c:tickLblPos val="low"/>
        <c:spPr>
          <a:ln>
            <a:solidFill>
              <a:schemeClr val="tx1"/>
            </a:solidFill>
          </a:ln>
        </c:spPr>
        <c:crossAx val="212046592"/>
        <c:crosses val="autoZero"/>
        <c:auto val="1"/>
        <c:lblAlgn val="ctr"/>
        <c:lblOffset val="100"/>
        <c:noMultiLvlLbl val="0"/>
      </c:catAx>
      <c:valAx>
        <c:axId val="212046592"/>
        <c:scaling>
          <c:orientation val="minMax"/>
          <c:max val="20"/>
          <c:min val="-20"/>
        </c:scaling>
        <c:delete val="0"/>
        <c:axPos val="l"/>
        <c:numFmt formatCode="General" sourceLinked="0"/>
        <c:majorTickMark val="in"/>
        <c:minorTickMark val="none"/>
        <c:tickLblPos val="nextTo"/>
        <c:spPr>
          <a:ln>
            <a:solidFill>
              <a:schemeClr val="tx1"/>
            </a:solidFill>
          </a:ln>
        </c:spPr>
        <c:crossAx val="212035840"/>
        <c:crosses val="autoZero"/>
        <c:crossBetween val="between"/>
        <c:majorUnit val="5"/>
      </c:valAx>
    </c:plotArea>
    <c:legend>
      <c:legendPos val="r"/>
      <c:layout>
        <c:manualLayout>
          <c:xMode val="edge"/>
          <c:yMode val="edge"/>
          <c:x val="0.55155251868595201"/>
          <c:y val="0.57892691583647427"/>
          <c:w val="0.42564492609765159"/>
          <c:h val="0.34782914818263339"/>
        </c:manualLayout>
      </c:layout>
      <c:overlay val="0"/>
      <c:txPr>
        <a:bodyPr/>
        <a:lstStyle/>
        <a:p>
          <a:pPr>
            <a:defRPr sz="700"/>
          </a:pPr>
          <a:endParaRPr lang="en-US"/>
        </a:p>
      </c:txPr>
    </c:legend>
    <c:plotVisOnly val="1"/>
    <c:dispBlanksAs val="gap"/>
    <c:showDLblsOverMax val="0"/>
  </c:chart>
  <c:spPr>
    <a:ln>
      <a:noFill/>
    </a:ln>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245474308481316E-2"/>
          <c:y val="0.1212788623357504"/>
          <c:w val="0.91362532808398955"/>
          <c:h val="0.79409674680872622"/>
        </c:manualLayout>
      </c:layout>
      <c:barChart>
        <c:barDir val="col"/>
        <c:grouping val="clustered"/>
        <c:varyColors val="0"/>
        <c:ser>
          <c:idx val="1"/>
          <c:order val="1"/>
          <c:spPr>
            <a:solidFill>
              <a:schemeClr val="bg2">
                <a:lumMod val="20000"/>
                <a:lumOff val="80000"/>
              </a:schemeClr>
            </a:solidFill>
            <a:ln>
              <a:noFill/>
            </a:ln>
          </c:spPr>
          <c:invertIfNegative val="0"/>
          <c:val>
            <c:numRef>
              <c:f>'labor distribution'!$A$6:$A$180</c:f>
              <c:numCache>
                <c:formatCode>General</c:formatCode>
                <c:ptCount val="175"/>
                <c:pt idx="0">
                  <c:v>1</c:v>
                </c:pt>
                <c:pt idx="1">
                  <c:v>1</c:v>
                </c:pt>
                <c:pt idx="2">
                  <c:v>1</c:v>
                </c:pt>
                <c:pt idx="6">
                  <c:v>1</c:v>
                </c:pt>
                <c:pt idx="7">
                  <c:v>1</c:v>
                </c:pt>
                <c:pt idx="8">
                  <c:v>1</c:v>
                </c:pt>
                <c:pt idx="9">
                  <c:v>1</c:v>
                </c:pt>
                <c:pt idx="10">
                  <c:v>1</c:v>
                </c:pt>
                <c:pt idx="11">
                  <c:v>1</c:v>
                </c:pt>
                <c:pt idx="42">
                  <c:v>1</c:v>
                </c:pt>
                <c:pt idx="43">
                  <c:v>1</c:v>
                </c:pt>
                <c:pt idx="44">
                  <c:v>1</c:v>
                </c:pt>
                <c:pt idx="85">
                  <c:v>1</c:v>
                </c:pt>
                <c:pt idx="86">
                  <c:v>1</c:v>
                </c:pt>
                <c:pt idx="87">
                  <c:v>1</c:v>
                </c:pt>
                <c:pt idx="112">
                  <c:v>1</c:v>
                </c:pt>
                <c:pt idx="113">
                  <c:v>1</c:v>
                </c:pt>
                <c:pt idx="114">
                  <c:v>1</c:v>
                </c:pt>
                <c:pt idx="115">
                  <c:v>1</c:v>
                </c:pt>
                <c:pt idx="116">
                  <c:v>1</c:v>
                </c:pt>
                <c:pt idx="117">
                  <c:v>1</c:v>
                </c:pt>
                <c:pt idx="160">
                  <c:v>1</c:v>
                </c:pt>
                <c:pt idx="161">
                  <c:v>1</c:v>
                </c:pt>
              </c:numCache>
            </c:numRef>
          </c:val>
          <c:extLst>
            <c:ext xmlns:c16="http://schemas.microsoft.com/office/drawing/2014/chart" uri="{C3380CC4-5D6E-409C-BE32-E72D297353CC}">
              <c16:uniqueId val="{00000000-7E49-4912-A2C3-1A83FE4D746D}"/>
            </c:ext>
          </c:extLst>
        </c:ser>
        <c:dLbls>
          <c:showLegendKey val="0"/>
          <c:showVal val="0"/>
          <c:showCatName val="0"/>
          <c:showSerName val="0"/>
          <c:showPercent val="0"/>
          <c:showBubbleSize val="0"/>
        </c:dLbls>
        <c:gapWidth val="0"/>
        <c:axId val="212220928"/>
        <c:axId val="212219392"/>
      </c:barChart>
      <c:lineChart>
        <c:grouping val="standard"/>
        <c:varyColors val="0"/>
        <c:ser>
          <c:idx val="0"/>
          <c:order val="0"/>
          <c:marker>
            <c:symbol val="none"/>
          </c:marker>
          <c:cat>
            <c:numRef>
              <c:f>'labor distribution'!$B$6:$B$179</c:f>
              <c:numCache>
                <c:formatCode>General</c:formatCode>
                <c:ptCount val="174"/>
                <c:pt idx="0">
                  <c:v>1980</c:v>
                </c:pt>
                <c:pt idx="4">
                  <c:v>1981</c:v>
                </c:pt>
                <c:pt idx="8">
                  <c:v>1982</c:v>
                </c:pt>
                <c:pt idx="12">
                  <c:v>1983</c:v>
                </c:pt>
                <c:pt idx="16">
                  <c:v>1984</c:v>
                </c:pt>
                <c:pt idx="20">
                  <c:v>1985</c:v>
                </c:pt>
                <c:pt idx="24">
                  <c:v>1986</c:v>
                </c:pt>
                <c:pt idx="28">
                  <c:v>1987</c:v>
                </c:pt>
                <c:pt idx="32">
                  <c:v>1988</c:v>
                </c:pt>
                <c:pt idx="36">
                  <c:v>1989</c:v>
                </c:pt>
                <c:pt idx="40">
                  <c:v>1990</c:v>
                </c:pt>
                <c:pt idx="44">
                  <c:v>1991</c:v>
                </c:pt>
                <c:pt idx="48">
                  <c:v>1992</c:v>
                </c:pt>
                <c:pt idx="52">
                  <c:v>1993</c:v>
                </c:pt>
                <c:pt idx="56">
                  <c:v>1994</c:v>
                </c:pt>
                <c:pt idx="60">
                  <c:v>1995</c:v>
                </c:pt>
                <c:pt idx="64">
                  <c:v>1996</c:v>
                </c:pt>
                <c:pt idx="68">
                  <c:v>1997</c:v>
                </c:pt>
                <c:pt idx="72">
                  <c:v>1998</c:v>
                </c:pt>
                <c:pt idx="76">
                  <c:v>1999</c:v>
                </c:pt>
                <c:pt idx="80">
                  <c:v>2000</c:v>
                </c:pt>
                <c:pt idx="84">
                  <c:v>2001</c:v>
                </c:pt>
                <c:pt idx="88">
                  <c:v>2002</c:v>
                </c:pt>
                <c:pt idx="92">
                  <c:v>2003</c:v>
                </c:pt>
                <c:pt idx="96">
                  <c:v>2004</c:v>
                </c:pt>
                <c:pt idx="100">
                  <c:v>2005</c:v>
                </c:pt>
                <c:pt idx="104">
                  <c:v>2006</c:v>
                </c:pt>
                <c:pt idx="108">
                  <c:v>2007</c:v>
                </c:pt>
                <c:pt idx="112">
                  <c:v>2008</c:v>
                </c:pt>
                <c:pt idx="116">
                  <c:v>2009</c:v>
                </c:pt>
                <c:pt idx="120">
                  <c:v>2010</c:v>
                </c:pt>
                <c:pt idx="124">
                  <c:v>2011</c:v>
                </c:pt>
                <c:pt idx="128">
                  <c:v>2012</c:v>
                </c:pt>
                <c:pt idx="132">
                  <c:v>2013</c:v>
                </c:pt>
                <c:pt idx="136">
                  <c:v>2014</c:v>
                </c:pt>
                <c:pt idx="140">
                  <c:v>2015</c:v>
                </c:pt>
                <c:pt idx="144">
                  <c:v>2016</c:v>
                </c:pt>
                <c:pt idx="148">
                  <c:v>2017</c:v>
                </c:pt>
                <c:pt idx="152">
                  <c:v>2018</c:v>
                </c:pt>
                <c:pt idx="156">
                  <c:v>2019</c:v>
                </c:pt>
                <c:pt idx="160">
                  <c:v>2020</c:v>
                </c:pt>
                <c:pt idx="164">
                  <c:v>2021</c:v>
                </c:pt>
                <c:pt idx="168">
                  <c:v>2022</c:v>
                </c:pt>
                <c:pt idx="172">
                  <c:v>2023</c:v>
                </c:pt>
              </c:numCache>
            </c:numRef>
          </c:cat>
          <c:val>
            <c:numRef>
              <c:f>'labor distribution'!$S$6:$S$179</c:f>
              <c:numCache>
                <c:formatCode>General</c:formatCode>
                <c:ptCount val="174"/>
                <c:pt idx="0">
                  <c:v>66.867802660094327</c:v>
                </c:pt>
                <c:pt idx="1">
                  <c:v>67.863356673032044</c:v>
                </c:pt>
                <c:pt idx="2">
                  <c:v>67.219745748720484</c:v>
                </c:pt>
                <c:pt idx="3">
                  <c:v>66.373004011641626</c:v>
                </c:pt>
                <c:pt idx="4">
                  <c:v>66.124372814353038</c:v>
                </c:pt>
                <c:pt idx="5">
                  <c:v>66.305525460455044</c:v>
                </c:pt>
                <c:pt idx="6">
                  <c:v>65.527075812274362</c:v>
                </c:pt>
                <c:pt idx="7">
                  <c:v>66.147985769216959</c:v>
                </c:pt>
                <c:pt idx="8">
                  <c:v>66.926279520493864</c:v>
                </c:pt>
                <c:pt idx="9">
                  <c:v>66.497282800479923</c:v>
                </c:pt>
                <c:pt idx="10">
                  <c:v>66.762468893484282</c:v>
                </c:pt>
                <c:pt idx="11">
                  <c:v>66.933035558502283</c:v>
                </c:pt>
                <c:pt idx="12">
                  <c:v>66.580045134377357</c:v>
                </c:pt>
                <c:pt idx="13">
                  <c:v>66.115234830076886</c:v>
                </c:pt>
                <c:pt idx="14">
                  <c:v>65.782906038310699</c:v>
                </c:pt>
                <c:pt idx="15">
                  <c:v>65.367748402455845</c:v>
                </c:pt>
                <c:pt idx="16">
                  <c:v>64.55478936432894</c:v>
                </c:pt>
                <c:pt idx="17">
                  <c:v>64.396139517146295</c:v>
                </c:pt>
                <c:pt idx="18">
                  <c:v>64.513900880676914</c:v>
                </c:pt>
                <c:pt idx="19">
                  <c:v>64.634767836919593</c:v>
                </c:pt>
                <c:pt idx="20">
                  <c:v>64.665609084077815</c:v>
                </c:pt>
                <c:pt idx="21">
                  <c:v>64.907318412742001</c:v>
                </c:pt>
                <c:pt idx="22">
                  <c:v>64.983392292943748</c:v>
                </c:pt>
                <c:pt idx="23">
                  <c:v>65.609554089075303</c:v>
                </c:pt>
                <c:pt idx="24">
                  <c:v>65.665858287642337</c:v>
                </c:pt>
                <c:pt idx="25">
                  <c:v>66.165492587530224</c:v>
                </c:pt>
                <c:pt idx="26">
                  <c:v>66.49837345478204</c:v>
                </c:pt>
                <c:pt idx="27">
                  <c:v>67.038142790961032</c:v>
                </c:pt>
                <c:pt idx="28">
                  <c:v>66.961711597794761</c:v>
                </c:pt>
                <c:pt idx="29">
                  <c:v>66.406828161231431</c:v>
                </c:pt>
                <c:pt idx="30">
                  <c:v>66.082280312530145</c:v>
                </c:pt>
                <c:pt idx="31">
                  <c:v>66.264150943396231</c:v>
                </c:pt>
                <c:pt idx="32">
                  <c:v>66.004527186215185</c:v>
                </c:pt>
                <c:pt idx="33">
                  <c:v>66.10955310294915</c:v>
                </c:pt>
                <c:pt idx="34">
                  <c:v>65.919411647431488</c:v>
                </c:pt>
                <c:pt idx="35">
                  <c:v>65.675710762040765</c:v>
                </c:pt>
                <c:pt idx="36">
                  <c:v>65.542050703505822</c:v>
                </c:pt>
                <c:pt idx="37">
                  <c:v>65.812995245641844</c:v>
                </c:pt>
                <c:pt idx="38">
                  <c:v>65.92694750919425</c:v>
                </c:pt>
                <c:pt idx="39">
                  <c:v>66.520901121220277</c:v>
                </c:pt>
                <c:pt idx="40">
                  <c:v>66.42177257321454</c:v>
                </c:pt>
                <c:pt idx="41">
                  <c:v>66.5037991344754</c:v>
                </c:pt>
                <c:pt idx="42">
                  <c:v>66.873549999008546</c:v>
                </c:pt>
                <c:pt idx="43">
                  <c:v>66.681785017057436</c:v>
                </c:pt>
                <c:pt idx="44">
                  <c:v>66.505025914873556</c:v>
                </c:pt>
                <c:pt idx="45">
                  <c:v>66.761457704368823</c:v>
                </c:pt>
                <c:pt idx="46">
                  <c:v>66.915437277022477</c:v>
                </c:pt>
                <c:pt idx="47">
                  <c:v>67.050502354488785</c:v>
                </c:pt>
                <c:pt idx="48">
                  <c:v>66.967761160672708</c:v>
                </c:pt>
                <c:pt idx="49">
                  <c:v>66.980301529657766</c:v>
                </c:pt>
                <c:pt idx="50">
                  <c:v>67.15032132389085</c:v>
                </c:pt>
                <c:pt idx="51">
                  <c:v>66.870067820267337</c:v>
                </c:pt>
                <c:pt idx="52">
                  <c:v>66.921565124173668</c:v>
                </c:pt>
                <c:pt idx="53">
                  <c:v>66.700600273809101</c:v>
                </c:pt>
                <c:pt idx="54">
                  <c:v>66.742680082164114</c:v>
                </c:pt>
                <c:pt idx="55">
                  <c:v>66.097345433533874</c:v>
                </c:pt>
                <c:pt idx="56">
                  <c:v>65.768112532141231</c:v>
                </c:pt>
                <c:pt idx="57">
                  <c:v>65.713439028004146</c:v>
                </c:pt>
                <c:pt idx="58">
                  <c:v>65.399276549497969</c:v>
                </c:pt>
                <c:pt idx="59">
                  <c:v>65.179126608312998</c:v>
                </c:pt>
                <c:pt idx="60">
                  <c:v>65.287559612165609</c:v>
                </c:pt>
                <c:pt idx="61">
                  <c:v>65.223983244240202</c:v>
                </c:pt>
                <c:pt idx="62">
                  <c:v>64.932446988582143</c:v>
                </c:pt>
                <c:pt idx="63">
                  <c:v>64.786742815480892</c:v>
                </c:pt>
                <c:pt idx="64">
                  <c:v>64.377266148405681</c:v>
                </c:pt>
                <c:pt idx="65">
                  <c:v>64.25088230556328</c:v>
                </c:pt>
                <c:pt idx="66">
                  <c:v>64.410262346795548</c:v>
                </c:pt>
                <c:pt idx="67">
                  <c:v>64.078179779427415</c:v>
                </c:pt>
                <c:pt idx="68">
                  <c:v>64.141456465264383</c:v>
                </c:pt>
                <c:pt idx="69">
                  <c:v>64.061146777009469</c:v>
                </c:pt>
                <c:pt idx="70">
                  <c:v>63.830446378060934</c:v>
                </c:pt>
                <c:pt idx="71">
                  <c:v>64.185294624282818</c:v>
                </c:pt>
                <c:pt idx="72">
                  <c:v>64.699413489736074</c:v>
                </c:pt>
                <c:pt idx="73">
                  <c:v>64.723448622070052</c:v>
                </c:pt>
                <c:pt idx="74">
                  <c:v>64.732459248759739</c:v>
                </c:pt>
                <c:pt idx="75">
                  <c:v>65.003875678243688</c:v>
                </c:pt>
                <c:pt idx="76">
                  <c:v>64.844909423178336</c:v>
                </c:pt>
                <c:pt idx="77">
                  <c:v>65.045766590389007</c:v>
                </c:pt>
                <c:pt idx="78">
                  <c:v>65.240924727561406</c:v>
                </c:pt>
                <c:pt idx="79">
                  <c:v>65.462878957476633</c:v>
                </c:pt>
                <c:pt idx="80">
                  <c:v>66.005373010952667</c:v>
                </c:pt>
                <c:pt idx="81">
                  <c:v>65.688620717032066</c:v>
                </c:pt>
                <c:pt idx="82">
                  <c:v>65.980844667463884</c:v>
                </c:pt>
                <c:pt idx="83">
                  <c:v>65.888104291146121</c:v>
                </c:pt>
                <c:pt idx="84">
                  <c:v>66.09963946247133</c:v>
                </c:pt>
                <c:pt idx="85">
                  <c:v>65.758449899308772</c:v>
                </c:pt>
                <c:pt idx="86">
                  <c:v>65.971682307464874</c:v>
                </c:pt>
                <c:pt idx="87">
                  <c:v>66.157521037868179</c:v>
                </c:pt>
                <c:pt idx="88">
                  <c:v>65.599800842091597</c:v>
                </c:pt>
                <c:pt idx="89">
                  <c:v>65.558883303027059</c:v>
                </c:pt>
                <c:pt idx="90">
                  <c:v>65.285023539890574</c:v>
                </c:pt>
                <c:pt idx="91">
                  <c:v>64.681433211149056</c:v>
                </c:pt>
                <c:pt idx="92">
                  <c:v>64.759284158302336</c:v>
                </c:pt>
                <c:pt idx="93">
                  <c:v>64.859223001460208</c:v>
                </c:pt>
                <c:pt idx="94">
                  <c:v>64.620686867053422</c:v>
                </c:pt>
                <c:pt idx="95">
                  <c:v>64.56874372957455</c:v>
                </c:pt>
                <c:pt idx="96">
                  <c:v>63.8798828125</c:v>
                </c:pt>
                <c:pt idx="97">
                  <c:v>64.011250083991669</c:v>
                </c:pt>
                <c:pt idx="98">
                  <c:v>64.049894092727698</c:v>
                </c:pt>
                <c:pt idx="99">
                  <c:v>64.032125666952737</c:v>
                </c:pt>
                <c:pt idx="100">
                  <c:v>63.395725596082563</c:v>
                </c:pt>
                <c:pt idx="101">
                  <c:v>63.169854194281385</c:v>
                </c:pt>
                <c:pt idx="102">
                  <c:v>63.177782311356324</c:v>
                </c:pt>
                <c:pt idx="103">
                  <c:v>62.63922434015047</c:v>
                </c:pt>
                <c:pt idx="104">
                  <c:v>62.639097552901632</c:v>
                </c:pt>
                <c:pt idx="105">
                  <c:v>62.339493428672142</c:v>
                </c:pt>
                <c:pt idx="106">
                  <c:v>62.288276596452697</c:v>
                </c:pt>
                <c:pt idx="107">
                  <c:v>63.142724622316457</c:v>
                </c:pt>
                <c:pt idx="108">
                  <c:v>64.139750047246167</c:v>
                </c:pt>
                <c:pt idx="109">
                  <c:v>63.618670732102892</c:v>
                </c:pt>
                <c:pt idx="110">
                  <c:v>64.017796252395016</c:v>
                </c:pt>
                <c:pt idx="111">
                  <c:v>64.333120972879684</c:v>
                </c:pt>
                <c:pt idx="112">
                  <c:v>64.932164996654592</c:v>
                </c:pt>
                <c:pt idx="113">
                  <c:v>64.811477124603726</c:v>
                </c:pt>
                <c:pt idx="114">
                  <c:v>64.534795431476127</c:v>
                </c:pt>
                <c:pt idx="115">
                  <c:v>66.392069139145008</c:v>
                </c:pt>
                <c:pt idx="116">
                  <c:v>64.984280166109045</c:v>
                </c:pt>
                <c:pt idx="117">
                  <c:v>64.996943586136439</c:v>
                </c:pt>
                <c:pt idx="118">
                  <c:v>64.088987432882988</c:v>
                </c:pt>
                <c:pt idx="119">
                  <c:v>63.20533709459076</c:v>
                </c:pt>
                <c:pt idx="120">
                  <c:v>62.229414686513593</c:v>
                </c:pt>
                <c:pt idx="121">
                  <c:v>62.338255922079156</c:v>
                </c:pt>
                <c:pt idx="122">
                  <c:v>61.674328761831177</c:v>
                </c:pt>
                <c:pt idx="123">
                  <c:v>61.548471047495127</c:v>
                </c:pt>
                <c:pt idx="124">
                  <c:v>62.155561979824412</c:v>
                </c:pt>
                <c:pt idx="125">
                  <c:v>61.554155415541558</c:v>
                </c:pt>
                <c:pt idx="126">
                  <c:v>61.576698740572866</c:v>
                </c:pt>
                <c:pt idx="127">
                  <c:v>60.526760335798699</c:v>
                </c:pt>
                <c:pt idx="128">
                  <c:v>60.477590164989593</c:v>
                </c:pt>
                <c:pt idx="129">
                  <c:v>60.551556191656161</c:v>
                </c:pt>
                <c:pt idx="130">
                  <c:v>61.181667191661184</c:v>
                </c:pt>
                <c:pt idx="131">
                  <c:v>61.435351687102589</c:v>
                </c:pt>
                <c:pt idx="132">
                  <c:v>61.091911404625655</c:v>
                </c:pt>
                <c:pt idx="133">
                  <c:v>61.190281266044103</c:v>
                </c:pt>
                <c:pt idx="134">
                  <c:v>61.035286974041924</c:v>
                </c:pt>
                <c:pt idx="135">
                  <c:v>61.098509175878981</c:v>
                </c:pt>
                <c:pt idx="136">
                  <c:v>61.682040592578559</c:v>
                </c:pt>
                <c:pt idx="137">
                  <c:v>60.827757256636581</c:v>
                </c:pt>
                <c:pt idx="138">
                  <c:v>60.487912976034522</c:v>
                </c:pt>
                <c:pt idx="139">
                  <c:v>61.019152775891186</c:v>
                </c:pt>
                <c:pt idx="140">
                  <c:v>61.525298337032389</c:v>
                </c:pt>
                <c:pt idx="141">
                  <c:v>61.645897373757983</c:v>
                </c:pt>
                <c:pt idx="142">
                  <c:v>61.966308913332192</c:v>
                </c:pt>
                <c:pt idx="143">
                  <c:v>62.209265479434691</c:v>
                </c:pt>
                <c:pt idx="144">
                  <c:v>62.174272497207383</c:v>
                </c:pt>
                <c:pt idx="145">
                  <c:v>62.488644392853544</c:v>
                </c:pt>
                <c:pt idx="146">
                  <c:v>62.488672228992847</c:v>
                </c:pt>
                <c:pt idx="147">
                  <c:v>62.386062786578712</c:v>
                </c:pt>
                <c:pt idx="148">
                  <c:v>62.267736100707062</c:v>
                </c:pt>
                <c:pt idx="149">
                  <c:v>62.486170810889242</c:v>
                </c:pt>
                <c:pt idx="150">
                  <c:v>62.596477813089926</c:v>
                </c:pt>
                <c:pt idx="151">
                  <c:v>62.5074770410856</c:v>
                </c:pt>
                <c:pt idx="152">
                  <c:v>62.436668731869162</c:v>
                </c:pt>
                <c:pt idx="153">
                  <c:v>62.310839030809284</c:v>
                </c:pt>
                <c:pt idx="154">
                  <c:v>62.403219061182511</c:v>
                </c:pt>
                <c:pt idx="155">
                  <c:v>62.29645117350627</c:v>
                </c:pt>
                <c:pt idx="156">
                  <c:v>62.689234650967208</c:v>
                </c:pt>
                <c:pt idx="157">
                  <c:v>62.650436734065252</c:v>
                </c:pt>
                <c:pt idx="158">
                  <c:v>62.463600571484655</c:v>
                </c:pt>
                <c:pt idx="159">
                  <c:v>62.684674573454359</c:v>
                </c:pt>
                <c:pt idx="160">
                  <c:v>63.776675797702453</c:v>
                </c:pt>
                <c:pt idx="161">
                  <c:v>67.481665577694599</c:v>
                </c:pt>
                <c:pt idx="162">
                  <c:v>64.765899303941723</c:v>
                </c:pt>
                <c:pt idx="163">
                  <c:v>64.035509663075075</c:v>
                </c:pt>
                <c:pt idx="164">
                  <c:v>63.015871359552555</c:v>
                </c:pt>
                <c:pt idx="165">
                  <c:v>63.116445159877131</c:v>
                </c:pt>
                <c:pt idx="166">
                  <c:v>63.205526667065129</c:v>
                </c:pt>
                <c:pt idx="167">
                  <c:v>62.729299807843262</c:v>
                </c:pt>
                <c:pt idx="168">
                  <c:v>62.305080899110152</c:v>
                </c:pt>
                <c:pt idx="169">
                  <c:v>61.444892224645997</c:v>
                </c:pt>
                <c:pt idx="170">
                  <c:v>61.936858010167164</c:v>
                </c:pt>
                <c:pt idx="171">
                  <c:v>62.290750905322611</c:v>
                </c:pt>
                <c:pt idx="172">
                  <c:v>63.085617227344393</c:v>
                </c:pt>
                <c:pt idx="173">
                  <c:v>63.666136553545918</c:v>
                </c:pt>
              </c:numCache>
            </c:numRef>
          </c:val>
          <c:smooth val="0"/>
          <c:extLst>
            <c:ext xmlns:c16="http://schemas.microsoft.com/office/drawing/2014/chart" uri="{C3380CC4-5D6E-409C-BE32-E72D297353CC}">
              <c16:uniqueId val="{00000001-7E49-4912-A2C3-1A83FE4D746D}"/>
            </c:ext>
          </c:extLst>
        </c:ser>
        <c:dLbls>
          <c:showLegendKey val="0"/>
          <c:showVal val="0"/>
          <c:showCatName val="0"/>
          <c:showSerName val="0"/>
          <c:showPercent val="0"/>
          <c:showBubbleSize val="0"/>
        </c:dLbls>
        <c:marker val="1"/>
        <c:smooth val="0"/>
        <c:axId val="212211968"/>
        <c:axId val="212217856"/>
      </c:lineChart>
      <c:catAx>
        <c:axId val="212211968"/>
        <c:scaling>
          <c:orientation val="minMax"/>
        </c:scaling>
        <c:delete val="0"/>
        <c:axPos val="b"/>
        <c:numFmt formatCode="General" sourceLinked="0"/>
        <c:majorTickMark val="in"/>
        <c:minorTickMark val="none"/>
        <c:tickLblPos val="nextTo"/>
        <c:spPr>
          <a:ln>
            <a:solidFill>
              <a:schemeClr val="tx1"/>
            </a:solidFill>
          </a:ln>
        </c:spPr>
        <c:txPr>
          <a:bodyPr rot="-2700000"/>
          <a:lstStyle/>
          <a:p>
            <a:pPr>
              <a:defRPr/>
            </a:pPr>
            <a:endParaRPr lang="en-US"/>
          </a:p>
        </c:txPr>
        <c:crossAx val="212217856"/>
        <c:crosses val="autoZero"/>
        <c:auto val="1"/>
        <c:lblAlgn val="ctr"/>
        <c:lblOffset val="100"/>
        <c:tickLblSkip val="8"/>
        <c:tickMarkSkip val="8"/>
        <c:noMultiLvlLbl val="0"/>
      </c:catAx>
      <c:valAx>
        <c:axId val="212217856"/>
        <c:scaling>
          <c:orientation val="minMax"/>
          <c:min val="60"/>
        </c:scaling>
        <c:delete val="0"/>
        <c:axPos val="l"/>
        <c:numFmt formatCode="General" sourceLinked="1"/>
        <c:majorTickMark val="in"/>
        <c:minorTickMark val="none"/>
        <c:tickLblPos val="nextTo"/>
        <c:spPr>
          <a:ln>
            <a:solidFill>
              <a:schemeClr val="tx1"/>
            </a:solidFill>
          </a:ln>
        </c:spPr>
        <c:crossAx val="212211968"/>
        <c:crossesAt val="1"/>
        <c:crossBetween val="between"/>
      </c:valAx>
      <c:valAx>
        <c:axId val="212219392"/>
        <c:scaling>
          <c:orientation val="minMax"/>
          <c:max val="1"/>
        </c:scaling>
        <c:delete val="0"/>
        <c:axPos val="r"/>
        <c:numFmt formatCode="General" sourceLinked="1"/>
        <c:majorTickMark val="none"/>
        <c:minorTickMark val="none"/>
        <c:tickLblPos val="none"/>
        <c:spPr>
          <a:ln>
            <a:solidFill>
              <a:schemeClr val="bg1"/>
            </a:solidFill>
          </a:ln>
        </c:spPr>
        <c:crossAx val="212220928"/>
        <c:crosses val="max"/>
        <c:crossBetween val="between"/>
      </c:valAx>
      <c:catAx>
        <c:axId val="212220928"/>
        <c:scaling>
          <c:orientation val="minMax"/>
        </c:scaling>
        <c:delete val="1"/>
        <c:axPos val="b"/>
        <c:majorTickMark val="out"/>
        <c:minorTickMark val="none"/>
        <c:tickLblPos val="nextTo"/>
        <c:crossAx val="212219392"/>
        <c:crosses val="autoZero"/>
        <c:auto val="1"/>
        <c:lblAlgn val="ctr"/>
        <c:lblOffset val="100"/>
        <c:noMultiLvlLbl val="0"/>
      </c:catAx>
      <c:spPr>
        <a:ln>
          <a:solidFill>
            <a:schemeClr val="bg1"/>
          </a:solidFill>
        </a:ln>
      </c:spPr>
    </c:plotArea>
    <c:plotVisOnly val="1"/>
    <c:dispBlanksAs val="gap"/>
    <c:showDLblsOverMax val="0"/>
  </c:chart>
  <c:spPr>
    <a:ln>
      <a:solidFill>
        <a:schemeClr val="bg1"/>
      </a:solidFill>
    </a:ln>
  </c:spPr>
  <c:txPr>
    <a:bodyPr/>
    <a:lstStyle/>
    <a:p>
      <a:pPr>
        <a:defRPr sz="80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580927384077"/>
          <c:y val="0.10425717734004661"/>
          <c:w val="0.86795692948838465"/>
          <c:h val="0.70963703447980664"/>
        </c:manualLayout>
      </c:layout>
      <c:barChart>
        <c:barDir val="col"/>
        <c:grouping val="clustered"/>
        <c:varyColors val="0"/>
        <c:ser>
          <c:idx val="0"/>
          <c:order val="0"/>
          <c:spPr>
            <a:solidFill>
              <a:schemeClr val="accent1">
                <a:lumMod val="60000"/>
                <a:lumOff val="40000"/>
              </a:schemeClr>
            </a:solidFill>
            <a:ln>
              <a:noFill/>
            </a:ln>
            <a:effectLst/>
          </c:spPr>
          <c:invertIfNegative val="0"/>
          <c:cat>
            <c:numRef>
              <c:f>monthly!$A$345:$A$425</c:f>
              <c:numCache>
                <c:formatCode>mmm\-yy</c:formatCode>
                <c:ptCount val="81"/>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pt idx="52">
                  <c:v>44317</c:v>
                </c:pt>
                <c:pt idx="53">
                  <c:v>44348</c:v>
                </c:pt>
                <c:pt idx="54">
                  <c:v>44378</c:v>
                </c:pt>
                <c:pt idx="55">
                  <c:v>44409</c:v>
                </c:pt>
                <c:pt idx="56">
                  <c:v>44440</c:v>
                </c:pt>
                <c:pt idx="57">
                  <c:v>44470</c:v>
                </c:pt>
                <c:pt idx="58">
                  <c:v>44501</c:v>
                </c:pt>
                <c:pt idx="59">
                  <c:v>44531</c:v>
                </c:pt>
                <c:pt idx="60">
                  <c:v>44562</c:v>
                </c:pt>
                <c:pt idx="61">
                  <c:v>44593</c:v>
                </c:pt>
                <c:pt idx="62">
                  <c:v>44621</c:v>
                </c:pt>
                <c:pt idx="63">
                  <c:v>44652</c:v>
                </c:pt>
                <c:pt idx="64">
                  <c:v>44682</c:v>
                </c:pt>
                <c:pt idx="65">
                  <c:v>44713</c:v>
                </c:pt>
                <c:pt idx="66">
                  <c:v>44743</c:v>
                </c:pt>
                <c:pt idx="67">
                  <c:v>44774</c:v>
                </c:pt>
                <c:pt idx="68">
                  <c:v>44805</c:v>
                </c:pt>
                <c:pt idx="69">
                  <c:v>44835</c:v>
                </c:pt>
                <c:pt idx="70">
                  <c:v>44866</c:v>
                </c:pt>
                <c:pt idx="71">
                  <c:v>44896</c:v>
                </c:pt>
                <c:pt idx="72">
                  <c:v>44927</c:v>
                </c:pt>
                <c:pt idx="73">
                  <c:v>44958</c:v>
                </c:pt>
                <c:pt idx="74">
                  <c:v>44986</c:v>
                </c:pt>
                <c:pt idx="75">
                  <c:v>45017</c:v>
                </c:pt>
                <c:pt idx="76">
                  <c:v>45047</c:v>
                </c:pt>
                <c:pt idx="77">
                  <c:v>45078</c:v>
                </c:pt>
                <c:pt idx="78">
                  <c:v>45108</c:v>
                </c:pt>
                <c:pt idx="79">
                  <c:v>45139</c:v>
                </c:pt>
                <c:pt idx="80">
                  <c:v>45170</c:v>
                </c:pt>
              </c:numCache>
            </c:numRef>
          </c:cat>
          <c:val>
            <c:numRef>
              <c:f>monthly!$CF$345:$CF$425</c:f>
              <c:numCache>
                <c:formatCode>0</c:formatCode>
                <c:ptCount val="81"/>
                <c:pt idx="0">
                  <c:v>44105</c:v>
                </c:pt>
                <c:pt idx="1">
                  <c:v>44216</c:v>
                </c:pt>
                <c:pt idx="2">
                  <c:v>44378</c:v>
                </c:pt>
                <c:pt idx="3">
                  <c:v>44457</c:v>
                </c:pt>
                <c:pt idx="4">
                  <c:v>44743</c:v>
                </c:pt>
                <c:pt idx="5">
                  <c:v>44741</c:v>
                </c:pt>
                <c:pt idx="6">
                  <c:v>44841</c:v>
                </c:pt>
                <c:pt idx="7">
                  <c:v>44868</c:v>
                </c:pt>
                <c:pt idx="8">
                  <c:v>44925</c:v>
                </c:pt>
                <c:pt idx="9">
                  <c:v>45030</c:v>
                </c:pt>
                <c:pt idx="10">
                  <c:v>45075</c:v>
                </c:pt>
                <c:pt idx="11">
                  <c:v>45136</c:v>
                </c:pt>
                <c:pt idx="12">
                  <c:v>45390</c:v>
                </c:pt>
                <c:pt idx="13">
                  <c:v>45479</c:v>
                </c:pt>
                <c:pt idx="14">
                  <c:v>45624</c:v>
                </c:pt>
                <c:pt idx="15">
                  <c:v>45703</c:v>
                </c:pt>
                <c:pt idx="16">
                  <c:v>45835</c:v>
                </c:pt>
                <c:pt idx="17">
                  <c:v>45998</c:v>
                </c:pt>
                <c:pt idx="18">
                  <c:v>46173</c:v>
                </c:pt>
                <c:pt idx="19">
                  <c:v>46312</c:v>
                </c:pt>
                <c:pt idx="20">
                  <c:v>46284</c:v>
                </c:pt>
                <c:pt idx="21">
                  <c:v>46373</c:v>
                </c:pt>
                <c:pt idx="22">
                  <c:v>46476</c:v>
                </c:pt>
                <c:pt idx="23">
                  <c:v>47038</c:v>
                </c:pt>
                <c:pt idx="24">
                  <c:v>47008</c:v>
                </c:pt>
                <c:pt idx="25">
                  <c:v>47152</c:v>
                </c:pt>
                <c:pt idx="26">
                  <c:v>47182</c:v>
                </c:pt>
                <c:pt idx="27">
                  <c:v>47029</c:v>
                </c:pt>
                <c:pt idx="28">
                  <c:v>46995</c:v>
                </c:pt>
                <c:pt idx="29">
                  <c:v>47054</c:v>
                </c:pt>
                <c:pt idx="30">
                  <c:v>47090</c:v>
                </c:pt>
                <c:pt idx="31">
                  <c:v>47332</c:v>
                </c:pt>
                <c:pt idx="32">
                  <c:v>47419</c:v>
                </c:pt>
                <c:pt idx="33">
                  <c:v>47477</c:v>
                </c:pt>
                <c:pt idx="34">
                  <c:v>47638</c:v>
                </c:pt>
                <c:pt idx="35">
                  <c:v>47337</c:v>
                </c:pt>
                <c:pt idx="36">
                  <c:v>47829</c:v>
                </c:pt>
                <c:pt idx="37">
                  <c:v>48014</c:v>
                </c:pt>
                <c:pt idx="38">
                  <c:v>47330</c:v>
                </c:pt>
                <c:pt idx="39">
                  <c:v>54329</c:v>
                </c:pt>
                <c:pt idx="40">
                  <c:v>51569</c:v>
                </c:pt>
                <c:pt idx="41">
                  <c:v>51352</c:v>
                </c:pt>
                <c:pt idx="42">
                  <c:v>51819</c:v>
                </c:pt>
                <c:pt idx="43">
                  <c:v>49796</c:v>
                </c:pt>
                <c:pt idx="44">
                  <c:v>50031</c:v>
                </c:pt>
                <c:pt idx="45">
                  <c:v>49881</c:v>
                </c:pt>
                <c:pt idx="46">
                  <c:v>49292</c:v>
                </c:pt>
                <c:pt idx="47">
                  <c:v>49409</c:v>
                </c:pt>
                <c:pt idx="48">
                  <c:v>54541</c:v>
                </c:pt>
                <c:pt idx="49">
                  <c:v>50020</c:v>
                </c:pt>
                <c:pt idx="50">
                  <c:v>61512</c:v>
                </c:pt>
                <c:pt idx="51">
                  <c:v>52147</c:v>
                </c:pt>
                <c:pt idx="52">
                  <c:v>50638</c:v>
                </c:pt>
                <c:pt idx="53">
                  <c:v>50376</c:v>
                </c:pt>
                <c:pt idx="54">
                  <c:v>50657</c:v>
                </c:pt>
                <c:pt idx="55">
                  <c:v>50503</c:v>
                </c:pt>
                <c:pt idx="56">
                  <c:v>49803</c:v>
                </c:pt>
                <c:pt idx="57">
                  <c:v>49738</c:v>
                </c:pt>
                <c:pt idx="58">
                  <c:v>49580</c:v>
                </c:pt>
                <c:pt idx="59">
                  <c:v>49323</c:v>
                </c:pt>
                <c:pt idx="60">
                  <c:v>48302</c:v>
                </c:pt>
                <c:pt idx="61">
                  <c:v>48332</c:v>
                </c:pt>
                <c:pt idx="62">
                  <c:v>48124</c:v>
                </c:pt>
                <c:pt idx="63">
                  <c:v>48149</c:v>
                </c:pt>
                <c:pt idx="64">
                  <c:v>48072</c:v>
                </c:pt>
                <c:pt idx="65">
                  <c:v>47872</c:v>
                </c:pt>
                <c:pt idx="66">
                  <c:v>48286</c:v>
                </c:pt>
                <c:pt idx="67">
                  <c:v>48417</c:v>
                </c:pt>
                <c:pt idx="68">
                  <c:v>48461</c:v>
                </c:pt>
                <c:pt idx="69">
                  <c:v>48553</c:v>
                </c:pt>
                <c:pt idx="70">
                  <c:v>48550</c:v>
                </c:pt>
                <c:pt idx="71">
                  <c:v>48637</c:v>
                </c:pt>
                <c:pt idx="72">
                  <c:v>49627</c:v>
                </c:pt>
                <c:pt idx="73">
                  <c:v>49774</c:v>
                </c:pt>
                <c:pt idx="74">
                  <c:v>49978</c:v>
                </c:pt>
                <c:pt idx="75">
                  <c:v>50079</c:v>
                </c:pt>
                <c:pt idx="76">
                  <c:v>50236</c:v>
                </c:pt>
                <c:pt idx="77">
                  <c:v>50194</c:v>
                </c:pt>
                <c:pt idx="78">
                  <c:v>50051</c:v>
                </c:pt>
                <c:pt idx="79">
                  <c:v>49969</c:v>
                </c:pt>
                <c:pt idx="80">
                  <c:v>49904</c:v>
                </c:pt>
              </c:numCache>
            </c:numRef>
          </c:val>
          <c:extLst>
            <c:ext xmlns:c16="http://schemas.microsoft.com/office/drawing/2014/chart" uri="{C3380CC4-5D6E-409C-BE32-E72D297353CC}">
              <c16:uniqueId val="{00000000-72AB-45BF-B808-7FBC822CCF96}"/>
            </c:ext>
          </c:extLst>
        </c:ser>
        <c:dLbls>
          <c:showLegendKey val="0"/>
          <c:showVal val="0"/>
          <c:showCatName val="0"/>
          <c:showSerName val="0"/>
          <c:showPercent val="0"/>
          <c:showBubbleSize val="0"/>
        </c:dLbls>
        <c:gapWidth val="60"/>
        <c:overlap val="-27"/>
        <c:axId val="1566759455"/>
        <c:axId val="1566760287"/>
      </c:barChart>
      <c:dateAx>
        <c:axId val="1566759455"/>
        <c:scaling>
          <c:orientation val="minMax"/>
          <c:max val="45170"/>
          <c:min val="43101"/>
        </c:scaling>
        <c:delete val="0"/>
        <c:axPos val="b"/>
        <c:numFmt formatCode="mmm&quot;-&quot;yyyy" sourceLinked="0"/>
        <c:majorTickMark val="in"/>
        <c:minorTickMark val="none"/>
        <c:tickLblPos val="nextTo"/>
        <c:spPr>
          <a:noFill/>
          <a:ln w="9525" cap="flat" cmpd="sng" algn="ctr">
            <a:solidFill>
              <a:schemeClr val="tx1"/>
            </a:solidFill>
            <a:round/>
          </a:ln>
          <a:effectLst/>
        </c:spPr>
        <c:txPr>
          <a:bodyPr rot="-2700000" spcFirstLastPara="1" vertOverflow="ellipsis"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66760287"/>
        <c:crosses val="autoZero"/>
        <c:auto val="1"/>
        <c:lblOffset val="100"/>
        <c:baseTimeUnit val="months"/>
      </c:dateAx>
      <c:valAx>
        <c:axId val="1566760287"/>
        <c:scaling>
          <c:orientation val="minMax"/>
          <c:max val="58000"/>
          <c:min val="40000"/>
        </c:scaling>
        <c:delete val="0"/>
        <c:axPos val="l"/>
        <c:numFmt formatCode="#,##0" sourceLinked="0"/>
        <c:majorTickMark val="in"/>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5667594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0.06323</cdr:x>
      <cdr:y>0.02624</cdr:y>
    </cdr:from>
    <cdr:to>
      <cdr:x>0.56948</cdr:x>
      <cdr:y>0.15319</cdr:y>
    </cdr:to>
    <cdr:sp macro="" textlink="">
      <cdr:nvSpPr>
        <cdr:cNvPr id="2" name="TextBox 1">
          <a:extLst xmlns:a="http://schemas.openxmlformats.org/drawingml/2006/main">
            <a:ext uri="{FF2B5EF4-FFF2-40B4-BE49-F238E27FC236}">
              <a16:creationId xmlns:a16="http://schemas.microsoft.com/office/drawing/2014/main" id="{FC8CA670-5E17-49B5-BE20-457999141267}"/>
            </a:ext>
          </a:extLst>
        </cdr:cNvPr>
        <cdr:cNvSpPr txBox="1"/>
      </cdr:nvSpPr>
      <cdr:spPr>
        <a:xfrm xmlns:a="http://schemas.openxmlformats.org/drawingml/2006/main">
          <a:off x="246580" y="58136"/>
          <a:ext cx="1974185" cy="2812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baseline="0" dirty="0">
              <a:latin typeface="Arial" panose="020B0604020202020204" pitchFamily="34" charset="0"/>
              <a:cs typeface="Arial" panose="020B0604020202020204" pitchFamily="34" charset="0"/>
            </a:rPr>
            <a:t>(YoY, %)</a:t>
          </a:r>
          <a:endParaRPr lang="en-US" sz="80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0.08086</cdr:x>
      <cdr:y>0.00395</cdr:y>
    </cdr:from>
    <cdr:to>
      <cdr:x>0.57186</cdr:x>
      <cdr:y>0.10243</cdr:y>
    </cdr:to>
    <cdr:sp macro="" textlink="">
      <cdr:nvSpPr>
        <cdr:cNvPr id="2" name="テキスト ボックス 1"/>
        <cdr:cNvSpPr txBox="1"/>
      </cdr:nvSpPr>
      <cdr:spPr>
        <a:xfrm xmlns:a="http://schemas.openxmlformats.org/drawingml/2006/main">
          <a:off x="320968" y="8749"/>
          <a:ext cx="1948922" cy="2181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800" dirty="0">
              <a:latin typeface="Arial" panose="020B0604020202020204" pitchFamily="34" charset="0"/>
              <a:cs typeface="Arial" panose="020B0604020202020204" pitchFamily="34" charset="0"/>
            </a:rPr>
            <a:t>(qoq annualized, %</a:t>
          </a:r>
          <a:r>
            <a:rPr lang="en-US" altLang="ja-JP" sz="800" baseline="0" dirty="0">
              <a:latin typeface="Arial" panose="020B0604020202020204" pitchFamily="34" charset="0"/>
              <a:cs typeface="Arial" panose="020B0604020202020204" pitchFamily="34" charset="0"/>
            </a:rPr>
            <a:t>)</a:t>
          </a:r>
          <a:endParaRPr lang="ja-JP" altLang="en-US" sz="800" dirty="0">
            <a:latin typeface="Arial" panose="020B0604020202020204" pitchFamily="34" charset="0"/>
            <a:cs typeface="Arial" panose="020B060402020202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0.04442</cdr:x>
      <cdr:y>0.01267</cdr:y>
    </cdr:from>
    <cdr:to>
      <cdr:x>0.66621</cdr:x>
      <cdr:y>0.13304</cdr:y>
    </cdr:to>
    <cdr:sp macro="" textlink="">
      <cdr:nvSpPr>
        <cdr:cNvPr id="10" name="TextBox 9"/>
        <cdr:cNvSpPr txBox="1"/>
      </cdr:nvSpPr>
      <cdr:spPr>
        <a:xfrm xmlns:a="http://schemas.openxmlformats.org/drawingml/2006/main">
          <a:off x="173232" y="28312"/>
          <a:ext cx="2424747" cy="2690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 labor</a:t>
          </a:r>
          <a:r>
            <a:rPr lang="en-US" sz="800" baseline="0" dirty="0"/>
            <a:t> compensation/GNI)</a:t>
          </a:r>
          <a:endParaRPr lang="en-US" sz="800" dirty="0"/>
        </a:p>
      </cdr:txBody>
    </cdr:sp>
  </cdr:relSizeAnchor>
</c:userShapes>
</file>

<file path=ppt/drawings/drawing4.xml><?xml version="1.0" encoding="utf-8"?>
<c:userShapes xmlns:c="http://schemas.openxmlformats.org/drawingml/2006/chart">
  <cdr:relSizeAnchor xmlns:cdr="http://schemas.openxmlformats.org/drawingml/2006/chartDrawing">
    <cdr:from>
      <cdr:x>0.10799</cdr:x>
      <cdr:y>0</cdr:y>
    </cdr:from>
    <cdr:to>
      <cdr:x>0.5728</cdr:x>
      <cdr:y>0.1059</cdr:y>
    </cdr:to>
    <cdr:sp macro="" textlink="">
      <cdr:nvSpPr>
        <cdr:cNvPr id="2" name="TextBox 1">
          <a:extLst xmlns:a="http://schemas.openxmlformats.org/drawingml/2006/main">
            <a:ext uri="{FF2B5EF4-FFF2-40B4-BE49-F238E27FC236}">
              <a16:creationId xmlns:a16="http://schemas.microsoft.com/office/drawing/2014/main" id="{C4A93411-3D65-4307-8781-FA5D55B487F4}"/>
            </a:ext>
          </a:extLst>
        </cdr:cNvPr>
        <cdr:cNvSpPr txBox="1"/>
      </cdr:nvSpPr>
      <cdr:spPr>
        <a:xfrm xmlns:a="http://schemas.openxmlformats.org/drawingml/2006/main">
          <a:off x="431515" y="0"/>
          <a:ext cx="1857249" cy="2501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latin typeface="Arial" panose="020B0604020202020204" pitchFamily="34" charset="0"/>
              <a:cs typeface="Arial" panose="020B0604020202020204" pitchFamily="34" charset="0"/>
            </a:rPr>
            <a:t>(U.S.</a:t>
          </a:r>
          <a:r>
            <a:rPr lang="en-US" sz="800" baseline="0" dirty="0">
              <a:latin typeface="Arial" panose="020B0604020202020204" pitchFamily="34" charset="0"/>
              <a:cs typeface="Arial" panose="020B0604020202020204" pitchFamily="34" charset="0"/>
            </a:rPr>
            <a:t> dollars, annualized</a:t>
          </a:r>
          <a:r>
            <a:rPr lang="ja-JP" altLang="en-US" sz="800" dirty="0">
              <a:latin typeface="Arial" panose="020B0604020202020204" pitchFamily="34" charset="0"/>
              <a:cs typeface="Arial" panose="020B0604020202020204" pitchFamily="34" charset="0"/>
            </a:rPr>
            <a:t>）</a:t>
          </a:r>
          <a:endParaRPr lang="en-US"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0.40904</cdr:x>
      <cdr:y>0.4844</cdr:y>
    </cdr:from>
    <cdr:to>
      <cdr:x>0.98693</cdr:x>
      <cdr:y>0.48835</cdr:y>
    </cdr:to>
    <cdr:cxnSp macro="">
      <cdr:nvCxnSpPr>
        <cdr:cNvPr id="4" name="Straight Connector 3">
          <a:extLst xmlns:a="http://schemas.openxmlformats.org/drawingml/2006/main">
            <a:ext uri="{FF2B5EF4-FFF2-40B4-BE49-F238E27FC236}">
              <a16:creationId xmlns:a16="http://schemas.microsoft.com/office/drawing/2014/main" id="{97786969-3C83-45C5-A7C3-AFAC4528FEC5}"/>
            </a:ext>
          </a:extLst>
        </cdr:cNvPr>
        <cdr:cNvCxnSpPr/>
      </cdr:nvCxnSpPr>
      <cdr:spPr>
        <a:xfrm xmlns:a="http://schemas.openxmlformats.org/drawingml/2006/main" flipV="1">
          <a:off x="1770395" y="1165361"/>
          <a:ext cx="2501200" cy="9503"/>
        </a:xfrm>
        <a:prstGeom xmlns:a="http://schemas.openxmlformats.org/drawingml/2006/main" prst="line">
          <a:avLst/>
        </a:prstGeom>
        <a:ln xmlns:a="http://schemas.openxmlformats.org/drawingml/2006/main">
          <a:solidFill>
            <a:schemeClr val="accent4">
              <a:lumMod val="50000"/>
            </a:schemeClr>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0.11516</cdr:x>
      <cdr:y>0.2224</cdr:y>
    </cdr:from>
    <cdr:to>
      <cdr:x>0.5</cdr:x>
      <cdr:y>0.41574</cdr:y>
    </cdr:to>
    <cdr:sp macro="" textlink="">
      <cdr:nvSpPr>
        <cdr:cNvPr id="5" name="TextBox 1">
          <a:extLst xmlns:a="http://schemas.openxmlformats.org/drawingml/2006/main">
            <a:ext uri="{FF2B5EF4-FFF2-40B4-BE49-F238E27FC236}">
              <a16:creationId xmlns:a16="http://schemas.microsoft.com/office/drawing/2014/main" id="{1F49E2C1-1386-4515-B2F4-E2DB83DB6460}"/>
            </a:ext>
          </a:extLst>
        </cdr:cNvPr>
        <cdr:cNvSpPr txBox="1"/>
      </cdr:nvSpPr>
      <cdr:spPr>
        <a:xfrm xmlns:a="http://schemas.openxmlformats.org/drawingml/2006/main">
          <a:off x="498431" y="535036"/>
          <a:ext cx="1665649" cy="46513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800" dirty="0">
              <a:solidFill>
                <a:schemeClr val="tx1"/>
              </a:solidFill>
            </a:rPr>
            <a:t>The level</a:t>
          </a:r>
          <a:r>
            <a:rPr lang="en-US" altLang="ja-JP" sz="800" baseline="0" dirty="0">
              <a:solidFill>
                <a:schemeClr val="tx1"/>
              </a:solidFill>
            </a:rPr>
            <a:t> before the COVID shock in March 2020</a:t>
          </a:r>
          <a:endParaRPr lang="en-US" sz="800" dirty="0">
            <a:solidFill>
              <a:schemeClr val="tx1"/>
            </a:solidFill>
          </a:endParaRPr>
        </a:p>
      </cdr:txBody>
    </cdr:sp>
  </cdr:relSizeAnchor>
  <cdr:relSizeAnchor xmlns:cdr="http://schemas.openxmlformats.org/drawingml/2006/chartDrawing">
    <cdr:from>
      <cdr:x>0.36203</cdr:x>
      <cdr:y>0.31946</cdr:y>
    </cdr:from>
    <cdr:to>
      <cdr:x>0.40458</cdr:x>
      <cdr:y>0.46897</cdr:y>
    </cdr:to>
    <cdr:cxnSp macro="">
      <cdr:nvCxnSpPr>
        <cdr:cNvPr id="6" name="Straight Arrow Connector 5">
          <a:extLst xmlns:a="http://schemas.openxmlformats.org/drawingml/2006/main">
            <a:ext uri="{FF2B5EF4-FFF2-40B4-BE49-F238E27FC236}">
              <a16:creationId xmlns:a16="http://schemas.microsoft.com/office/drawing/2014/main" id="{FFBB14C8-3929-40E3-B384-AD9BEE66B03F}"/>
            </a:ext>
          </a:extLst>
        </cdr:cNvPr>
        <cdr:cNvCxnSpPr/>
      </cdr:nvCxnSpPr>
      <cdr:spPr>
        <a:xfrm xmlns:a="http://schemas.openxmlformats.org/drawingml/2006/main">
          <a:off x="1566914" y="768564"/>
          <a:ext cx="184164" cy="359689"/>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4A2C85E8-413D-2E4E-B060-5D116F398412}" type="datetimeFigureOut">
              <a:rPr lang="en-US" smtClean="0"/>
              <a:pPr/>
              <a:t>10/30/2023</a:t>
            </a:fld>
            <a:endParaRPr lang="en-US"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A907CB86-E2F0-7349-9F25-9F6D5515C262}" type="slidenum">
              <a:rPr lang="en-US" smtClean="0"/>
              <a:pPr/>
              <a:t>‹#›</a:t>
            </a:fld>
            <a:endParaRPr lang="en-US" dirty="0"/>
          </a:p>
        </p:txBody>
      </p:sp>
    </p:spTree>
    <p:extLst>
      <p:ext uri="{BB962C8B-B14F-4D97-AF65-F5344CB8AC3E}">
        <p14:creationId xmlns:p14="http://schemas.microsoft.com/office/powerpoint/2010/main" val="3289661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F6DAFEC6-0468-B84A-B25A-166CF509FB0F}" type="datetimeFigureOut">
              <a:rPr lang="en-US" smtClean="0"/>
              <a:pPr/>
              <a:t>10/30/2023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57D81762-943F-A74B-AF28-97B52DD827ED}" type="slidenum">
              <a:rPr lang="en-US" smtClean="0"/>
              <a:pPr/>
              <a:t>‹#›</a:t>
            </a:fld>
            <a:endParaRPr lang="en-US" dirty="0"/>
          </a:p>
        </p:txBody>
      </p:sp>
    </p:spTree>
    <p:extLst>
      <p:ext uri="{BB962C8B-B14F-4D97-AF65-F5344CB8AC3E}">
        <p14:creationId xmlns:p14="http://schemas.microsoft.com/office/powerpoint/2010/main" val="19148674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1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88000"/>
          <a:stretch/>
        </p:blipFill>
        <p:spPr bwMode="auto">
          <a:xfrm>
            <a:off x="0" y="6035040"/>
            <a:ext cx="9143998" cy="822960"/>
          </a:xfrm>
          <a:prstGeom prst="rect">
            <a:avLst/>
          </a:prstGeom>
          <a:noFill/>
          <a:extLst>
            <a:ext uri="{909E8E84-426E-40DD-AFC4-6F175D3DCCD1}">
              <a14:hiddenFill xmlns:a14="http://schemas.microsoft.com/office/drawing/2010/main">
                <a:solidFill>
                  <a:srgbClr val="FFFFFF"/>
                </a:solidFill>
              </a14:hiddenFill>
            </a:ext>
          </a:extLst>
        </p:spPr>
      </p:pic>
      <p:sp>
        <p:nvSpPr>
          <p:cNvPr id="16" name="Picture Placeholder 3"/>
          <p:cNvSpPr>
            <a:spLocks noGrp="1"/>
          </p:cNvSpPr>
          <p:nvPr>
            <p:ph type="pic" sz="quarter" idx="11" hasCustomPrompt="1"/>
          </p:nvPr>
        </p:nvSpPr>
        <p:spPr>
          <a:xfrm>
            <a:off x="464173" y="445355"/>
            <a:ext cx="1724025" cy="604838"/>
          </a:xfrm>
          <a:prstGeom prst="rect">
            <a:avLst/>
          </a:prstGeom>
          <a:solidFill>
            <a:srgbClr val="D7D5CE"/>
          </a:solidFill>
        </p:spPr>
        <p:txBody>
          <a:bodyPr anchor="ctr"/>
          <a:lstStyle>
            <a:lvl1pPr algn="ctr">
              <a:defRPr sz="900" b="1"/>
            </a:lvl1pPr>
          </a:lstStyle>
          <a:p>
            <a:r>
              <a:rPr lang="en-US" dirty="0"/>
              <a:t>CLIENT LOGO</a:t>
            </a:r>
          </a:p>
        </p:txBody>
      </p:sp>
      <p:cxnSp>
        <p:nvCxnSpPr>
          <p:cNvPr id="18" name="Straight Connector 17"/>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12" hasCustomPrompt="1"/>
          </p:nvPr>
        </p:nvSpPr>
        <p:spPr>
          <a:xfrm>
            <a:off x="446469" y="1790700"/>
            <a:ext cx="8238744" cy="1453896"/>
          </a:xfrm>
          <a:prstGeom prst="rect">
            <a:avLst/>
          </a:prstGeom>
        </p:spPr>
        <p:txBody>
          <a:bodyPr anchor="b"/>
          <a:lstStyle>
            <a:lvl1pPr algn="r">
              <a:lnSpc>
                <a:spcPct val="100000"/>
              </a:lnSpc>
              <a:spcBef>
                <a:spcPts val="0"/>
              </a:spcBef>
              <a:defRPr sz="3000">
                <a:solidFill>
                  <a:schemeClr val="accent6"/>
                </a:solidFill>
              </a:defRPr>
            </a:lvl1pPr>
          </a:lstStyle>
          <a:p>
            <a:pPr lvl="0"/>
            <a:r>
              <a:rPr lang="en-US" sz="3000" dirty="0"/>
              <a:t>Title here up to three lines</a:t>
            </a:r>
            <a:br>
              <a:rPr lang="en-US" sz="3000" dirty="0"/>
            </a:br>
            <a:r>
              <a:rPr lang="en-US" sz="3000" dirty="0"/>
              <a:t>Arial Regular 30 pt.</a:t>
            </a:r>
            <a:br>
              <a:rPr lang="en-US" sz="3000" dirty="0"/>
            </a:br>
            <a:r>
              <a:rPr lang="en-US" sz="3000" dirty="0"/>
              <a:t>use one cover only</a:t>
            </a:r>
            <a:endParaRPr lang="en-US" dirty="0"/>
          </a:p>
        </p:txBody>
      </p:sp>
      <p:sp>
        <p:nvSpPr>
          <p:cNvPr id="5" name="Content Placeholder 4"/>
          <p:cNvSpPr>
            <a:spLocks noGrp="1"/>
          </p:cNvSpPr>
          <p:nvPr>
            <p:ph sz="quarter" idx="13" hasCustomPrompt="1"/>
          </p:nvPr>
        </p:nvSpPr>
        <p:spPr>
          <a:xfrm>
            <a:off x="465138" y="3667125"/>
            <a:ext cx="8220075" cy="1752600"/>
          </a:xfrm>
          <a:prstGeom prst="rect">
            <a:avLst/>
          </a:prstGeom>
        </p:spPr>
        <p:txBody>
          <a:bodyPr/>
          <a:lstStyle>
            <a:lvl1pPr algn="r">
              <a:lnSpc>
                <a:spcPct val="100000"/>
              </a:lnSpc>
              <a:spcBef>
                <a:spcPts val="0"/>
              </a:spcBef>
              <a:defRPr sz="1600">
                <a:solidFill>
                  <a:srgbClr val="77777A"/>
                </a:solidFill>
              </a:defRPr>
            </a:lvl1pPr>
          </a:lstStyle>
          <a:p>
            <a:pPr algn="r"/>
            <a:r>
              <a:rPr lang="en-US" sz="1600" dirty="0">
                <a:solidFill>
                  <a:srgbClr val="77777A"/>
                </a:solidFill>
              </a:rPr>
              <a:t>Client Name</a:t>
            </a:r>
          </a:p>
          <a:p>
            <a:r>
              <a:rPr lang="en-US" dirty="0">
                <a:solidFill>
                  <a:srgbClr val="77777A"/>
                </a:solidFill>
              </a:rPr>
              <a:t>[Add </a:t>
            </a:r>
            <a:r>
              <a:rPr lang="en-US" dirty="0" err="1">
                <a:solidFill>
                  <a:srgbClr val="77777A"/>
                </a:solidFill>
              </a:rPr>
              <a:t>SMBC’s</a:t>
            </a:r>
            <a:r>
              <a:rPr lang="en-US" dirty="0">
                <a:solidFill>
                  <a:srgbClr val="77777A"/>
                </a:solidFill>
              </a:rPr>
              <a:t> presenting team, if relevant]</a:t>
            </a:r>
            <a:endParaRPr lang="en-US" sz="1600" dirty="0">
              <a:solidFill>
                <a:srgbClr val="77777A"/>
              </a:solidFill>
            </a:endParaRPr>
          </a:p>
          <a:p>
            <a:pPr algn="r"/>
            <a:r>
              <a:rPr lang="en-US" sz="1600" dirty="0">
                <a:solidFill>
                  <a:srgbClr val="77777A"/>
                </a:solidFill>
              </a:rPr>
              <a:t>Date, ##, Year</a:t>
            </a:r>
          </a:p>
        </p:txBody>
      </p:sp>
    </p:spTree>
    <p:extLst>
      <p:ext uri="{BB962C8B-B14F-4D97-AF65-F5344CB8AC3E}">
        <p14:creationId xmlns:p14="http://schemas.microsoft.com/office/powerpoint/2010/main" val="38079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Horizont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8E17EB23-AB46-AB45-AB5C-6750FDEE63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9" name="Text Placeholder 8">
            <a:extLst>
              <a:ext uri="{FF2B5EF4-FFF2-40B4-BE49-F238E27FC236}">
                <a16:creationId xmlns:a16="http://schemas.microsoft.com/office/drawing/2014/main" id="{55744B7C-6C1B-2D43-BD93-CF2BA3D164FF}"/>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46" hasCustomPrompt="1"/>
          </p:nvPr>
        </p:nvSpPr>
        <p:spPr>
          <a:xfrm>
            <a:off x="467205" y="1231900"/>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Text Placeholder 30"/>
          <p:cNvSpPr>
            <a:spLocks noGrp="1"/>
          </p:cNvSpPr>
          <p:nvPr>
            <p:ph type="body" sz="quarter" idx="47" hasCustomPrompt="1"/>
          </p:nvPr>
        </p:nvSpPr>
        <p:spPr>
          <a:xfrm>
            <a:off x="468665" y="3770885"/>
            <a:ext cx="82296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4176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48"/>
          </p:nvPr>
        </p:nvSpPr>
        <p:spPr>
          <a:xfrm>
            <a:off x="465138" y="395128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358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22" hasCustomPrompt="1"/>
          </p:nvPr>
        </p:nvSpPr>
        <p:spPr>
          <a:xfrm>
            <a:off x="461235" y="1061327"/>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3" name="Text Placeholder 30"/>
          <p:cNvSpPr>
            <a:spLocks noGrp="1"/>
          </p:cNvSpPr>
          <p:nvPr>
            <p:ph type="body" sz="quarter" idx="28" hasCustomPrompt="1"/>
          </p:nvPr>
        </p:nvSpPr>
        <p:spPr>
          <a:xfrm>
            <a:off x="4807711" y="1053106"/>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9" name="Content Placeholder 2"/>
          <p:cNvSpPr>
            <a:spLocks noGrp="1"/>
          </p:cNvSpPr>
          <p:nvPr>
            <p:ph sz="quarter" idx="27"/>
          </p:nvPr>
        </p:nvSpPr>
        <p:spPr>
          <a:xfrm>
            <a:off x="464757" y="124618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Content Placeholder 2"/>
          <p:cNvSpPr>
            <a:spLocks noGrp="1"/>
          </p:cNvSpPr>
          <p:nvPr>
            <p:ph sz="quarter" idx="29"/>
          </p:nvPr>
        </p:nvSpPr>
        <p:spPr>
          <a:xfrm>
            <a:off x="4819269" y="12303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74556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Vertic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1" name="TextBox 10">
            <a:extLst>
              <a:ext uri="{FF2B5EF4-FFF2-40B4-BE49-F238E27FC236}">
                <a16:creationId xmlns:a16="http://schemas.microsoft.com/office/drawing/2014/main" id="{373EDABB-78CB-D44F-9663-02F5FCB98635}"/>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12" name="TextBox 11">
            <a:extLst>
              <a:ext uri="{FF2B5EF4-FFF2-40B4-BE49-F238E27FC236}">
                <a16:creationId xmlns:a16="http://schemas.microsoft.com/office/drawing/2014/main" id="{FF838693-BB76-8B49-B0B6-10B1AB897DE8}"/>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22ADBA04-7A3A-A245-9188-A96229F5392E}"/>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19" name="Text Placeholder 8">
            <a:extLst>
              <a:ext uri="{FF2B5EF4-FFF2-40B4-BE49-F238E27FC236}">
                <a16:creationId xmlns:a16="http://schemas.microsoft.com/office/drawing/2014/main" id="{59E41054-7421-AB43-87A8-85640931EE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1" name="Text Placeholder 8">
            <a:extLst>
              <a:ext uri="{FF2B5EF4-FFF2-40B4-BE49-F238E27FC236}">
                <a16:creationId xmlns:a16="http://schemas.microsoft.com/office/drawing/2014/main" id="{F154ED3E-2AFA-D34F-B645-C913FDA79267}"/>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Text Placeholder 30"/>
          <p:cNvSpPr>
            <a:spLocks noGrp="1"/>
          </p:cNvSpPr>
          <p:nvPr>
            <p:ph type="body" sz="quarter" idx="46" hasCustomPrompt="1"/>
          </p:nvPr>
        </p:nvSpPr>
        <p:spPr>
          <a:xfrm>
            <a:off x="45707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6" name="Text Placeholder 30"/>
          <p:cNvSpPr>
            <a:spLocks noGrp="1"/>
          </p:cNvSpPr>
          <p:nvPr>
            <p:ph type="body" sz="quarter" idx="47" hasCustomPrompt="1"/>
          </p:nvPr>
        </p:nvSpPr>
        <p:spPr>
          <a:xfrm>
            <a:off x="4812116"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Content Placeholder 2"/>
          <p:cNvSpPr>
            <a:spLocks noGrp="1"/>
          </p:cNvSpPr>
          <p:nvPr>
            <p:ph sz="quarter" idx="27"/>
          </p:nvPr>
        </p:nvSpPr>
        <p:spPr>
          <a:xfrm>
            <a:off x="464757" y="141763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29"/>
          </p:nvPr>
        </p:nvSpPr>
        <p:spPr>
          <a:xfrm>
            <a:off x="4819269" y="14208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257479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 t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6CFFDBF8-BCE2-3D4C-90FB-9A47108D1935}"/>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ext Placeholder 30"/>
          <p:cNvSpPr>
            <a:spLocks noGrp="1"/>
          </p:cNvSpPr>
          <p:nvPr>
            <p:ph type="body" sz="quarter" idx="22" hasCustomPrompt="1"/>
          </p:nvPr>
        </p:nvSpPr>
        <p:spPr>
          <a:xfrm>
            <a:off x="464311" y="1056195"/>
            <a:ext cx="1983614"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30"/>
          <p:cNvSpPr>
            <a:spLocks noGrp="1"/>
          </p:cNvSpPr>
          <p:nvPr>
            <p:ph type="body" sz="quarter" idx="29" hasCustomPrompt="1"/>
          </p:nvPr>
        </p:nvSpPr>
        <p:spPr>
          <a:xfrm>
            <a:off x="2773171" y="1062233"/>
            <a:ext cx="5916168"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Content Placeholder 2"/>
          <p:cNvSpPr>
            <a:spLocks noGrp="1"/>
          </p:cNvSpPr>
          <p:nvPr>
            <p:ph sz="quarter" idx="27"/>
          </p:nvPr>
        </p:nvSpPr>
        <p:spPr>
          <a:xfrm>
            <a:off x="461963" y="1239838"/>
            <a:ext cx="1975104"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30"/>
          </p:nvPr>
        </p:nvSpPr>
        <p:spPr>
          <a:xfrm>
            <a:off x="2769045" y="1250950"/>
            <a:ext cx="5916168"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03159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qua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70"/>
            <a:ext cx="8229600" cy="385619"/>
          </a:xfrm>
        </p:spPr>
        <p:txBody>
          <a:bodyPr/>
          <a:lstStyle/>
          <a:p>
            <a:r>
              <a:rPr lang="en-US" dirty="0"/>
              <a:t>Click to edit Master title style</a:t>
            </a:r>
          </a:p>
        </p:txBody>
      </p:sp>
      <p:sp>
        <p:nvSpPr>
          <p:cNvPr id="4" name="TextBox 3"/>
          <p:cNvSpPr txBox="1"/>
          <p:nvPr userDrawn="1"/>
        </p:nvSpPr>
        <p:spPr>
          <a:xfrm>
            <a:off x="7844883" y="6478859"/>
            <a:ext cx="914400" cy="914400"/>
          </a:xfrm>
          <a:prstGeom prst="rect">
            <a:avLst/>
          </a:prstGeom>
          <a:noFill/>
        </p:spPr>
        <p:txBody>
          <a:bodyPr wrap="none" lIns="0" tIns="0" rIns="0" bIns="0" rtlCol="0">
            <a:normAutofit/>
          </a:bodyPr>
          <a:lstStyle/>
          <a:p>
            <a:endParaRPr lang="en-US" sz="1600" baseline="0" dirty="0"/>
          </a:p>
        </p:txBody>
      </p:sp>
      <p:sp>
        <p:nvSpPr>
          <p:cNvPr id="6" name="TextBox 5"/>
          <p:cNvSpPr txBox="1"/>
          <p:nvPr userDrawn="1"/>
        </p:nvSpPr>
        <p:spPr>
          <a:xfrm>
            <a:off x="7783551" y="6322741"/>
            <a:ext cx="914400" cy="914400"/>
          </a:xfrm>
          <a:prstGeom prst="rect">
            <a:avLst/>
          </a:prstGeom>
          <a:noFill/>
        </p:spPr>
        <p:txBody>
          <a:bodyPr wrap="none" lIns="0" tIns="0" rIns="0" bIns="0" rtlCol="0">
            <a:normAutofit/>
          </a:bodyPr>
          <a:lstStyle/>
          <a:p>
            <a:endParaRPr lang="en-US" sz="1600" baseline="0" dirty="0"/>
          </a:p>
        </p:txBody>
      </p:sp>
      <p:sp>
        <p:nvSpPr>
          <p:cNvPr id="10" name="TextBox 9"/>
          <p:cNvSpPr txBox="1"/>
          <p:nvPr userDrawn="1"/>
        </p:nvSpPr>
        <p:spPr>
          <a:xfrm>
            <a:off x="7622816" y="6225272"/>
            <a:ext cx="914400" cy="914400"/>
          </a:xfrm>
          <a:prstGeom prst="rect">
            <a:avLst/>
          </a:prstGeom>
          <a:noFill/>
        </p:spPr>
        <p:txBody>
          <a:bodyPr wrap="none" lIns="0" tIns="0" rIns="0" bIns="0" rtlCol="0">
            <a:normAutofit/>
          </a:bodyPr>
          <a:lstStyle/>
          <a:p>
            <a:endParaRPr lang="en-US" sz="1600" baseline="0" dirty="0"/>
          </a:p>
        </p:txBody>
      </p:sp>
      <p:sp>
        <p:nvSpPr>
          <p:cNvPr id="5" name="TextBox 4">
            <a:extLst>
              <a:ext uri="{FF2B5EF4-FFF2-40B4-BE49-F238E27FC236}">
                <a16:creationId xmlns:a16="http://schemas.microsoft.com/office/drawing/2014/main" id="{49A3E5B6-B991-9540-96D4-55CAB1FA3C97}"/>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7" name="TextBox 6">
            <a:extLst>
              <a:ext uri="{FF2B5EF4-FFF2-40B4-BE49-F238E27FC236}">
                <a16:creationId xmlns:a16="http://schemas.microsoft.com/office/drawing/2014/main" id="{2DFDAC9F-56FC-3C47-9CDB-562E7267BD21}"/>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82924C11-F077-CF4A-82B9-E368C2B0C574}"/>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27" name="Text Placeholder 8">
            <a:extLst>
              <a:ext uri="{FF2B5EF4-FFF2-40B4-BE49-F238E27FC236}">
                <a16:creationId xmlns:a16="http://schemas.microsoft.com/office/drawing/2014/main" id="{B0E6B1F1-2563-4347-99CD-14FFB8E1E43D}"/>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9" name="Text Placeholder 8">
            <a:extLst>
              <a:ext uri="{FF2B5EF4-FFF2-40B4-BE49-F238E27FC236}">
                <a16:creationId xmlns:a16="http://schemas.microsoft.com/office/drawing/2014/main" id="{F5B3A221-3C9C-6A42-B0D9-6C7FFF98A639}"/>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23" name="Text Placeholder 30"/>
          <p:cNvSpPr>
            <a:spLocks noGrp="1"/>
          </p:cNvSpPr>
          <p:nvPr>
            <p:ph type="body" sz="quarter" idx="46" hasCustomPrompt="1"/>
          </p:nvPr>
        </p:nvSpPr>
        <p:spPr>
          <a:xfrm>
            <a:off x="46934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4" name="Text Placeholder 30"/>
          <p:cNvSpPr>
            <a:spLocks noGrp="1"/>
          </p:cNvSpPr>
          <p:nvPr>
            <p:ph type="body" sz="quarter" idx="47" hasCustomPrompt="1"/>
          </p:nvPr>
        </p:nvSpPr>
        <p:spPr>
          <a:xfrm>
            <a:off x="4808274" y="1228423"/>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8" hasCustomPrompt="1"/>
          </p:nvPr>
        </p:nvSpPr>
        <p:spPr>
          <a:xfrm>
            <a:off x="466330" y="3767408"/>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8" name="Content Placeholder 2"/>
          <p:cNvSpPr>
            <a:spLocks noGrp="1"/>
          </p:cNvSpPr>
          <p:nvPr>
            <p:ph sz="quarter" idx="27"/>
          </p:nvPr>
        </p:nvSpPr>
        <p:spPr>
          <a:xfrm>
            <a:off x="461963" y="14208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813300" y="1422019"/>
            <a:ext cx="3886200" cy="4828032"/>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79827222"/>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Quad + su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30"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26064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26013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77279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76686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4" name="Text Placeholder 30"/>
          <p:cNvSpPr>
            <a:spLocks noGrp="1"/>
          </p:cNvSpPr>
          <p:nvPr>
            <p:ph type="body" sz="quarter" idx="44" hasCustomPrompt="1"/>
          </p:nvPr>
        </p:nvSpPr>
        <p:spPr>
          <a:xfrm>
            <a:off x="466865"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5" name="Text Placeholder 30"/>
          <p:cNvSpPr>
            <a:spLocks noGrp="1"/>
          </p:cNvSpPr>
          <p:nvPr>
            <p:ph type="body" sz="quarter" idx="45" hasCustomPrompt="1"/>
          </p:nvPr>
        </p:nvSpPr>
        <p:spPr>
          <a:xfrm>
            <a:off x="4808000"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6" name="Text Placeholder 30"/>
          <p:cNvSpPr>
            <a:spLocks noGrp="1"/>
          </p:cNvSpPr>
          <p:nvPr>
            <p:ph type="body" sz="quarter" idx="46" hasCustomPrompt="1"/>
          </p:nvPr>
        </p:nvSpPr>
        <p:spPr>
          <a:xfrm>
            <a:off x="462859" y="3590277"/>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7" name="Text Placeholder 30"/>
          <p:cNvSpPr>
            <a:spLocks noGrp="1"/>
          </p:cNvSpPr>
          <p:nvPr>
            <p:ph type="body" sz="quarter" idx="47" hasCustomPrompt="1"/>
          </p:nvPr>
        </p:nvSpPr>
        <p:spPr>
          <a:xfrm>
            <a:off x="4808433" y="358651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7" name="Content Placeholder 2"/>
          <p:cNvSpPr>
            <a:spLocks noGrp="1"/>
          </p:cNvSpPr>
          <p:nvPr>
            <p:ph sz="quarter" idx="27"/>
          </p:nvPr>
        </p:nvSpPr>
        <p:spPr>
          <a:xfrm>
            <a:off x="461963" y="15446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8" name="Content Placeholder 2"/>
          <p:cNvSpPr>
            <a:spLocks noGrp="1"/>
          </p:cNvSpPr>
          <p:nvPr>
            <p:ph sz="quarter" idx="48"/>
          </p:nvPr>
        </p:nvSpPr>
        <p:spPr>
          <a:xfrm>
            <a:off x="465138" y="40592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799013" y="4049713"/>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799013" y="154470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991932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Qu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30"/>
          <p:cNvSpPr>
            <a:spLocks noGrp="1"/>
          </p:cNvSpPr>
          <p:nvPr>
            <p:ph type="body" sz="quarter" idx="46" hasCustomPrompt="1"/>
          </p:nvPr>
        </p:nvSpPr>
        <p:spPr>
          <a:xfrm>
            <a:off x="467263"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9" name="Text Placeholder 30"/>
          <p:cNvSpPr>
            <a:spLocks noGrp="1"/>
          </p:cNvSpPr>
          <p:nvPr>
            <p:ph type="body" sz="quarter" idx="47" hasCustomPrompt="1"/>
          </p:nvPr>
        </p:nvSpPr>
        <p:spPr>
          <a:xfrm>
            <a:off x="4806220"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8" hasCustomPrompt="1"/>
          </p:nvPr>
        </p:nvSpPr>
        <p:spPr>
          <a:xfrm>
            <a:off x="463846" y="357353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Text Placeholder 30"/>
          <p:cNvSpPr>
            <a:spLocks noGrp="1"/>
          </p:cNvSpPr>
          <p:nvPr>
            <p:ph type="body" sz="quarter" idx="49" hasCustomPrompt="1"/>
          </p:nvPr>
        </p:nvSpPr>
        <p:spPr>
          <a:xfrm>
            <a:off x="4806221" y="357763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3" name="Content Placeholder 2"/>
          <p:cNvSpPr>
            <a:spLocks noGrp="1"/>
          </p:cNvSpPr>
          <p:nvPr>
            <p:ph sz="quarter" idx="27"/>
          </p:nvPr>
        </p:nvSpPr>
        <p:spPr>
          <a:xfrm>
            <a:off x="465138" y="12315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50"/>
          </p:nvPr>
        </p:nvSpPr>
        <p:spPr>
          <a:xfrm>
            <a:off x="46196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51"/>
          </p:nvPr>
        </p:nvSpPr>
        <p:spPr>
          <a:xfrm>
            <a:off x="4799013" y="12303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2"/>
          </p:nvPr>
        </p:nvSpPr>
        <p:spPr>
          <a:xfrm>
            <a:off x="479901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35585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Quad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0" name="Text Placeholder 8">
            <a:extLst>
              <a:ext uri="{FF2B5EF4-FFF2-40B4-BE49-F238E27FC236}">
                <a16:creationId xmlns:a16="http://schemas.microsoft.com/office/drawing/2014/main" id="{5AA32C1A-BE8A-5048-8EF6-47F82BF434DF}"/>
              </a:ext>
            </a:extLst>
          </p:cNvPr>
          <p:cNvSpPr>
            <a:spLocks noGrp="1"/>
          </p:cNvSpPr>
          <p:nvPr>
            <p:ph type="body" sz="quarter" idx="21"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8" name="Text Placeholder 30"/>
          <p:cNvSpPr>
            <a:spLocks noGrp="1"/>
          </p:cNvSpPr>
          <p:nvPr>
            <p:ph type="body" sz="quarter" idx="46" hasCustomPrompt="1"/>
          </p:nvPr>
        </p:nvSpPr>
        <p:spPr>
          <a:xfrm>
            <a:off x="467263"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0" name="Text Placeholder 30"/>
          <p:cNvSpPr>
            <a:spLocks noGrp="1"/>
          </p:cNvSpPr>
          <p:nvPr>
            <p:ph type="body" sz="quarter" idx="47" hasCustomPrompt="1"/>
          </p:nvPr>
        </p:nvSpPr>
        <p:spPr>
          <a:xfrm>
            <a:off x="480622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1" name="Text Placeholder 30"/>
          <p:cNvSpPr>
            <a:spLocks noGrp="1"/>
          </p:cNvSpPr>
          <p:nvPr>
            <p:ph type="body" sz="quarter" idx="48" hasCustomPrompt="1"/>
          </p:nvPr>
        </p:nvSpPr>
        <p:spPr>
          <a:xfrm>
            <a:off x="463846" y="376179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3" name="Text Placeholder 30"/>
          <p:cNvSpPr>
            <a:spLocks noGrp="1"/>
          </p:cNvSpPr>
          <p:nvPr>
            <p:ph type="body" sz="quarter" idx="49" hasCustomPrompt="1"/>
          </p:nvPr>
        </p:nvSpPr>
        <p:spPr>
          <a:xfrm>
            <a:off x="4806221" y="376589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Text Placeholder 8">
            <a:extLst>
              <a:ext uri="{FF2B5EF4-FFF2-40B4-BE49-F238E27FC236}">
                <a16:creationId xmlns:a16="http://schemas.microsoft.com/office/drawing/2014/main" id="{003A4B53-34FE-8A46-A687-3C090B09D98B}"/>
              </a:ext>
            </a:extLst>
          </p:cNvPr>
          <p:cNvSpPr>
            <a:spLocks noGrp="1"/>
          </p:cNvSpPr>
          <p:nvPr>
            <p:ph type="body" sz="quarter" idx="50"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Content Placeholder 2"/>
          <p:cNvSpPr>
            <a:spLocks noGrp="1"/>
          </p:cNvSpPr>
          <p:nvPr>
            <p:ph sz="quarter" idx="27"/>
          </p:nvPr>
        </p:nvSpPr>
        <p:spPr>
          <a:xfrm>
            <a:off x="465138" y="14220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1"/>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52"/>
          </p:nvPr>
        </p:nvSpPr>
        <p:spPr>
          <a:xfrm>
            <a:off x="4799013" y="141763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53"/>
          </p:nvPr>
        </p:nvSpPr>
        <p:spPr>
          <a:xfrm>
            <a:off x="479901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581626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Quad + sub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FF4666F0-492F-A44B-9F55-AD17457F5B37}"/>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0" name="Text Placeholder 8">
            <a:extLst>
              <a:ext uri="{FF2B5EF4-FFF2-40B4-BE49-F238E27FC236}">
                <a16:creationId xmlns:a16="http://schemas.microsoft.com/office/drawing/2014/main" id="{1D94E825-5008-4C47-963D-C59D1F8D6A1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9"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43778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43726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94993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94399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4" name="Text Placeholder 30"/>
          <p:cNvSpPr>
            <a:spLocks noGrp="1"/>
          </p:cNvSpPr>
          <p:nvPr>
            <p:ph type="body" sz="quarter" idx="44" hasCustomPrompt="1"/>
          </p:nvPr>
        </p:nvSpPr>
        <p:spPr>
          <a:xfrm>
            <a:off x="46686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5" hasCustomPrompt="1"/>
          </p:nvPr>
        </p:nvSpPr>
        <p:spPr>
          <a:xfrm>
            <a:off x="480800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6" name="Text Placeholder 30"/>
          <p:cNvSpPr>
            <a:spLocks noGrp="1"/>
          </p:cNvSpPr>
          <p:nvPr>
            <p:ph type="body" sz="quarter" idx="46" hasCustomPrompt="1"/>
          </p:nvPr>
        </p:nvSpPr>
        <p:spPr>
          <a:xfrm>
            <a:off x="462859" y="376741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7" name="Text Placeholder 30"/>
          <p:cNvSpPr>
            <a:spLocks noGrp="1"/>
          </p:cNvSpPr>
          <p:nvPr>
            <p:ph type="body" sz="quarter" idx="47" hasCustomPrompt="1"/>
          </p:nvPr>
        </p:nvSpPr>
        <p:spPr>
          <a:xfrm>
            <a:off x="4808433" y="376365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8" name="Content Placeholder 2"/>
          <p:cNvSpPr>
            <a:spLocks noGrp="1"/>
          </p:cNvSpPr>
          <p:nvPr>
            <p:ph sz="quarter" idx="27"/>
          </p:nvPr>
        </p:nvSpPr>
        <p:spPr>
          <a:xfrm>
            <a:off x="466725"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
          <p:cNvSpPr>
            <a:spLocks noGrp="1"/>
          </p:cNvSpPr>
          <p:nvPr>
            <p:ph sz="quarter" idx="48"/>
          </p:nvPr>
        </p:nvSpPr>
        <p:spPr>
          <a:xfrm>
            <a:off x="465138" y="42402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0" name="Content Placeholder 2"/>
          <p:cNvSpPr>
            <a:spLocks noGrp="1"/>
          </p:cNvSpPr>
          <p:nvPr>
            <p:ph sz="quarter" idx="49"/>
          </p:nvPr>
        </p:nvSpPr>
        <p:spPr>
          <a:xfrm>
            <a:off x="4799013" y="423075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1" name="Content Placeholder 2"/>
          <p:cNvSpPr>
            <a:spLocks noGrp="1"/>
          </p:cNvSpPr>
          <p:nvPr>
            <p:ph sz="quarter" idx="50"/>
          </p:nvPr>
        </p:nvSpPr>
        <p:spPr>
          <a:xfrm>
            <a:off x="4799013"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4580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256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667" b="-1"/>
          <a:stretch/>
        </p:blipFill>
        <p:spPr bwMode="auto">
          <a:xfrm>
            <a:off x="0" y="6490213"/>
            <a:ext cx="9148675" cy="36576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446088" y="1968390"/>
            <a:ext cx="8235950" cy="1282612"/>
          </a:xfrm>
        </p:spPr>
        <p:txBody>
          <a:bodyPr anchor="b"/>
          <a:lstStyle>
            <a:lvl1pPr algn="r">
              <a:lnSpc>
                <a:spcPct val="100000"/>
              </a:lnSpc>
              <a:defRPr sz="3000" b="1">
                <a:solidFill>
                  <a:schemeClr val="accent6"/>
                </a:solidFill>
              </a:defRPr>
            </a:lvl1pPr>
          </a:lstStyle>
          <a:p>
            <a:endParaRPr lang="en-US" dirty="0"/>
          </a:p>
        </p:txBody>
      </p:sp>
      <p:sp>
        <p:nvSpPr>
          <p:cNvPr id="20" name="Subtitle 2"/>
          <p:cNvSpPr>
            <a:spLocks noGrp="1"/>
          </p:cNvSpPr>
          <p:nvPr>
            <p:ph type="subTitle" idx="10"/>
          </p:nvPr>
        </p:nvSpPr>
        <p:spPr>
          <a:xfrm>
            <a:off x="2288198" y="3649817"/>
            <a:ext cx="6400800" cy="614070"/>
          </a:xfrm>
          <a:prstGeom prst="rect">
            <a:avLst/>
          </a:prstGeom>
        </p:spPr>
        <p:txBody>
          <a:bodyPr lIns="0" rIns="0">
            <a:normAutofit/>
          </a:bodyPr>
          <a:lstStyle>
            <a:lvl1pPr marL="0" marR="0" indent="0" algn="r" defTabSz="457200" rtl="0" eaLnBrk="1" fontAlgn="auto" latinLnBrk="0" hangingPunct="1">
              <a:lnSpc>
                <a:spcPct val="100000"/>
              </a:lnSpc>
              <a:spcBef>
                <a:spcPts val="0"/>
              </a:spcBef>
              <a:spcAft>
                <a:spcPts val="0"/>
              </a:spcAft>
              <a:buClrTx/>
              <a:buSzTx/>
              <a:buFont typeface="Arial"/>
              <a:buNone/>
              <a:tabLst/>
              <a:defRPr sz="2000">
                <a:solidFill>
                  <a:srgbClr val="777A7A"/>
                </a:solidFill>
              </a:defRPr>
            </a:lvl1pPr>
          </a:lstStyle>
          <a:p>
            <a:pPr algn="r"/>
            <a:endParaRPr lang="en-US" sz="1600" dirty="0">
              <a:solidFill>
                <a:srgbClr val="77777A"/>
              </a:solidFill>
            </a:endParaRPr>
          </a:p>
        </p:txBody>
      </p:sp>
    </p:spTree>
    <p:extLst>
      <p:ext uri="{BB962C8B-B14F-4D97-AF65-F5344CB8AC3E}">
        <p14:creationId xmlns:p14="http://schemas.microsoft.com/office/powerpoint/2010/main" val="329648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9" name="TextBox 8"/>
          <p:cNvSpPr txBox="1"/>
          <p:nvPr userDrawn="1"/>
        </p:nvSpPr>
        <p:spPr>
          <a:xfrm>
            <a:off x="460574"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Disclaimer</a:t>
            </a:r>
          </a:p>
        </p:txBody>
      </p:sp>
      <p:sp>
        <p:nvSpPr>
          <p:cNvPr id="5" name="TextBox 4"/>
          <p:cNvSpPr txBox="1"/>
          <p:nvPr userDrawn="1"/>
        </p:nvSpPr>
        <p:spPr>
          <a:xfrm>
            <a:off x="510381" y="881646"/>
            <a:ext cx="8123237" cy="5216646"/>
          </a:xfrm>
          <a:prstGeom prst="rect">
            <a:avLst/>
          </a:prstGeom>
          <a:noFill/>
        </p:spPr>
        <p:txBody>
          <a:bodyPr wrap="square" lIns="0" tIns="0" rIns="0" bIns="0" rtlCol="0">
            <a:noAutofit/>
          </a:bodyPr>
          <a:lstStyle/>
          <a:p>
            <a:pPr marL="0" marR="0">
              <a:lnSpc>
                <a:spcPct val="107000"/>
              </a:lnSpc>
              <a:spcBef>
                <a:spcPts val="0"/>
              </a:spcBef>
              <a:spcAft>
                <a:spcPts val="800"/>
              </a:spcAft>
            </a:pPr>
            <a:r>
              <a:rPr lang="en-US" sz="850" b="1" kern="1200" dirty="0">
                <a:solidFill>
                  <a:srgbClr val="000000"/>
                </a:solidFill>
                <a:effectLst/>
                <a:latin typeface="Arial" panose="020B0604020202020204" pitchFamily="34" charset="0"/>
                <a:ea typeface="+mn-ea"/>
                <a:cs typeface="Times New Roman" panose="02020603050405020304" pitchFamily="18" charset="0"/>
              </a:rPr>
              <a:t>Disclaimers</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850" kern="1200" dirty="0">
                <a:solidFill>
                  <a:srgbClr val="000000"/>
                </a:solidFill>
                <a:effectLst/>
                <a:latin typeface="Arial" panose="020B0604020202020204" pitchFamily="34" charset="0"/>
                <a:ea typeface="+mn-ea"/>
                <a:cs typeface="Times New Roman" panose="02020603050405020304" pitchFamily="18" charset="0"/>
              </a:rPr>
              <a:t>This document is provided by SMBC Group (including, collectively or individually, Sumitomo Mitsui Banking Corporation, SMBC Nikko Securities America, Inc., and their affiliates, as applicable) for informational purposes only.  This document was prepared by SMBC Group’s economist(s).  The views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statements, assumptions and forecasts </a:t>
            </a:r>
            <a:r>
              <a:rPr lang="en-US" sz="850" kern="1200" dirty="0">
                <a:solidFill>
                  <a:srgbClr val="000000"/>
                </a:solidFill>
                <a:effectLst/>
                <a:latin typeface="Arial" panose="020B0604020202020204" pitchFamily="34" charset="0"/>
                <a:ea typeface="+mn-ea"/>
                <a:cs typeface="Times New Roman" panose="02020603050405020304" pitchFamily="18" charset="0"/>
              </a:rPr>
              <a:t>expressed herein are those of the author(s) and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do not reflect the judgment of any other person or of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SMBC Group. </a:t>
            </a:r>
            <a:r>
              <a:rPr lang="en-US" sz="850" kern="1200" dirty="0">
                <a:solidFill>
                  <a:srgbClr val="000000"/>
                </a:solidFill>
                <a:effectLst/>
                <a:latin typeface="Arial" panose="020B0604020202020204" pitchFamily="34" charset="0"/>
                <a:ea typeface="+mn-ea"/>
                <a:cs typeface="Times New Roman" panose="02020603050405020304" pitchFamily="18" charset="0"/>
              </a:rPr>
              <a:t>It does not constitute an offer, or solicitation of the sale or purchase, of securities or other investments. The information contained herein is obtained or derived from sources believed to be reliable, but SMBC Group and the author(s) make no representations as to its accuracy or completeness. In some cases, such information may be incomplete or summarized. This document has been prepared based on assumptions and parameters determined by the economist(s) in good faith. The assumptions and parameters used are not the only ones that could have been selected, and therefore no guarantee is given as to the accuracy, completeness, or reasonableness of any such quotations, disclosures, or analyses.  </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Past performance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is</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not a reliable indicator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of</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any future results.</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nSpc>
                <a:spcPct val="107000"/>
              </a:lnSpc>
              <a:spcBef>
                <a:spcPts val="0"/>
              </a:spcBef>
              <a:spcAft>
                <a:spcPts val="800"/>
              </a:spcAft>
            </a:pPr>
            <a:r>
              <a:rPr lang="en-US" sz="850" kern="1200" dirty="0">
                <a:solidFill>
                  <a:srgbClr val="000000"/>
                </a:solidFill>
                <a:effectLst/>
                <a:latin typeface="Arial" panose="020B0604020202020204" pitchFamily="34" charset="0"/>
                <a:ea typeface="+mn-ea"/>
                <a:cs typeface="Times New Roman" panose="02020603050405020304" pitchFamily="18" charset="0"/>
              </a:rPr>
              <a:t>This document has been prepared for and is directed at institutional investors and other market professionals, and is not intended for use by retail customers.  </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It</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do</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es</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not take into account any specific investment objective, financial situation</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a:t>
            </a:r>
            <a:r>
              <a:rPr lang="x-none"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or particular need of any recipient.</a:t>
            </a:r>
            <a:r>
              <a:rPr lang="en-US" sz="850" dirty="0">
                <a:solidFill>
                  <a:srgbClr val="000000"/>
                </a:solidFill>
                <a:effectLst/>
                <a:latin typeface="Arial" panose="020B0604020202020204" pitchFamily="34" charset="0"/>
                <a:ea typeface="Yu Mincho" panose="02020400000000000000" pitchFamily="18" charset="-128"/>
                <a:cs typeface="Times New Roman" panose="02020603050405020304" pitchFamily="18" charset="0"/>
              </a:rPr>
              <a:t>  </a:t>
            </a:r>
            <a:r>
              <a:rPr lang="en-US" sz="850" kern="1200" dirty="0">
                <a:solidFill>
                  <a:srgbClr val="000000"/>
                </a:solidFill>
                <a:effectLst/>
                <a:latin typeface="Arial" panose="020B0604020202020204" pitchFamily="34" charset="0"/>
                <a:ea typeface="+mn-ea"/>
                <a:cs typeface="Times New Roman" panose="02020603050405020304" pitchFamily="18" charset="0"/>
              </a:rPr>
              <a:t>The information contained herein should, for whatever purpose, be used solely at the discretion and responsibility of the recipient. SMBC Group does not accept any liability or responsibility for any results in connection with the use of such information.  Recipients are responsible for making final investment decisions and should do so at their own discretion after conducting a careful examination of all documentation delivered prior to execution, explanatory documents pertaining to listed securities, prospectuses, and other relevant documents, and their own independent analysis and assessment of the merits of any transaction. The financial instruments discussed may be speculative and may involve risks to principal and interest.</a:t>
            </a:r>
            <a:endParaRPr lang="en-US" sz="850" dirty="0">
              <a:effectLst/>
              <a:latin typeface="Calibri" panose="020F0502020204030204" pitchFamily="34" charset="0"/>
              <a:ea typeface="Yu Mincho" panose="02020400000000000000" pitchFamily="18" charset="-128"/>
              <a:cs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Conflicts of Interest Disclosures</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The views </a:t>
            </a:r>
            <a:r>
              <a:rPr lang="x-none" sz="850" dirty="0">
                <a:solidFill>
                  <a:srgbClr val="000000"/>
                </a:solidFill>
                <a:effectLst/>
                <a:latin typeface="Arial" panose="020B0604020202020204" pitchFamily="34" charset="0"/>
                <a:ea typeface="Times New Roman" panose="02020603050405020304" pitchFamily="18" charset="0"/>
              </a:rPr>
              <a:t>statements, assumptions and forecasts </a:t>
            </a:r>
            <a:r>
              <a:rPr lang="en-US" sz="850" kern="1200" dirty="0">
                <a:solidFill>
                  <a:srgbClr val="000000"/>
                </a:solidFill>
                <a:effectLst/>
                <a:latin typeface="Arial" panose="020B0604020202020204" pitchFamily="34" charset="0"/>
                <a:ea typeface="+mn-ea"/>
              </a:rPr>
              <a:t>expressed herein may differ from those expressed in globally branded research produced by SMBC Group. The trading desks of SMBC Group trade or may trade as principal in the financial instruments that are the subject of this material, and the author(s) of this document may have consulted with the trading desks while preparing this document. The proprietary interests of SMBC Group may conflict with those of the recipient.  SMBC Group may seek to do business with the companies mentioned in this material and the trading desks may have accumulated, be in the process of accumulating, or accumulate long or short positions in the financial instruments mentioned and may have acquired them at prices no longer available. The trading desks may also have or take positions inconsistent with the views expressed in this document or may have already traded on those views.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This material is not a research report, and neither this material nor its author(s) is subject to policies and procedures that apply to the globally branded research reports and research analysts of SMBC Group or to legal requirements designed to promote the independence of investment research. It is not subject to any prohibition on dealing ahead of the dissemination of investment research. This means that on the date of this document, SMBC Group, and its directors, representatives, or employees, may have a long or short position in any of the instruments mentioned in this document and may make a market or trade in instruments economically related to the securities, derivatives or other underlying assets mentioned herein, in each case either as principal or as agent.</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x-none" sz="850" dirty="0">
                <a:solidFill>
                  <a:srgbClr val="000000"/>
                </a:solidFill>
                <a:effectLst/>
                <a:latin typeface="Arial" panose="020B0604020202020204" pitchFamily="34" charset="0"/>
                <a:ea typeface="Times New Roman" panose="02020603050405020304" pitchFamily="18" charset="0"/>
              </a:rPr>
              <a:t>No part of </a:t>
            </a:r>
            <a:r>
              <a:rPr lang="en-US" sz="850" dirty="0">
                <a:solidFill>
                  <a:srgbClr val="000000"/>
                </a:solidFill>
                <a:effectLst/>
                <a:latin typeface="Arial" panose="020B0604020202020204" pitchFamily="34" charset="0"/>
                <a:ea typeface="Times New Roman" panose="02020603050405020304" pitchFamily="18" charset="0"/>
              </a:rPr>
              <a:t>the </a:t>
            </a:r>
            <a:r>
              <a:rPr lang="x-none" sz="850" dirty="0">
                <a:solidFill>
                  <a:srgbClr val="000000"/>
                </a:solidFill>
                <a:effectLst/>
                <a:latin typeface="Arial" panose="020B0604020202020204" pitchFamily="34" charset="0"/>
                <a:ea typeface="Times New Roman" panose="02020603050405020304" pitchFamily="18" charset="0"/>
              </a:rPr>
              <a:t>author</a:t>
            </a:r>
            <a:r>
              <a:rPr lang="en-US" sz="850" dirty="0">
                <a:solidFill>
                  <a:srgbClr val="000000"/>
                </a:solidFill>
                <a:effectLst/>
                <a:latin typeface="Arial" panose="020B0604020202020204" pitchFamily="34" charset="0"/>
                <a:ea typeface="Times New Roman" panose="02020603050405020304" pitchFamily="18" charset="0"/>
              </a:rPr>
              <a:t>(s)</a:t>
            </a:r>
            <a:r>
              <a:rPr lang="x-none" sz="850" dirty="0">
                <a:solidFill>
                  <a:srgbClr val="000000"/>
                </a:solidFill>
                <a:effectLst/>
                <a:latin typeface="Arial" panose="020B0604020202020204" pitchFamily="34" charset="0"/>
                <a:ea typeface="Times New Roman" panose="02020603050405020304" pitchFamily="18" charset="0"/>
              </a:rPr>
              <a:t> compensation was, is</a:t>
            </a:r>
            <a:r>
              <a:rPr lang="en-US" sz="850" dirty="0">
                <a:solidFill>
                  <a:srgbClr val="000000"/>
                </a:solidFill>
                <a:effectLst/>
                <a:latin typeface="Arial" panose="020B0604020202020204" pitchFamily="34" charset="0"/>
                <a:ea typeface="Times New Roman" panose="02020603050405020304" pitchFamily="18" charset="0"/>
              </a:rPr>
              <a:t>,</a:t>
            </a:r>
            <a:r>
              <a:rPr lang="x-none" sz="850" dirty="0">
                <a:solidFill>
                  <a:srgbClr val="000000"/>
                </a:solidFill>
                <a:effectLst/>
                <a:latin typeface="Arial" panose="020B0604020202020204" pitchFamily="34" charset="0"/>
                <a:ea typeface="Times New Roman" panose="02020603050405020304" pitchFamily="18" charset="0"/>
              </a:rPr>
              <a:t> or will be, directly or indirectly related to the specific recommendations or views expressed </a:t>
            </a:r>
            <a:r>
              <a:rPr lang="en-US" sz="850" dirty="0">
                <a:solidFill>
                  <a:srgbClr val="000000"/>
                </a:solidFill>
                <a:effectLst/>
                <a:latin typeface="Arial" panose="020B0604020202020204" pitchFamily="34" charset="0"/>
                <a:ea typeface="Times New Roman" panose="02020603050405020304" pitchFamily="18" charset="0"/>
              </a:rPr>
              <a:t>herein</a:t>
            </a:r>
            <a:r>
              <a:rPr lang="x-none" sz="850" dirty="0">
                <a:solidFill>
                  <a:srgbClr val="000000"/>
                </a:solidFill>
                <a:effectLst/>
                <a:latin typeface="Arial" panose="020B0604020202020204" pitchFamily="34" charset="0"/>
                <a:ea typeface="Times New Roman" panose="02020603050405020304" pitchFamily="18" charset="0"/>
              </a:rPr>
              <a:t>. The personal views of authors may differ from one another.</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b="1"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x-none" sz="850" dirty="0">
                <a:solidFill>
                  <a:srgbClr val="000000"/>
                </a:solidFill>
                <a:effectLst/>
                <a:latin typeface="Arial" panose="020B0604020202020204" pitchFamily="34" charset="0"/>
                <a:ea typeface="Times New Roman" panose="02020603050405020304" pitchFamily="18" charset="0"/>
              </a:rPr>
              <a:t>Distribution, possession or delivery of this document in, to or from certain jurisdictions may be restricted or prohibited by law. Recipients of this document are required to inform themselves of and comply with all such restrictions or prohibitions.</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a:t>
            </a:r>
            <a:endParaRPr lang="en-US" sz="85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850" kern="1200" dirty="0">
                <a:solidFill>
                  <a:srgbClr val="000000"/>
                </a:solidFill>
                <a:effectLst/>
                <a:latin typeface="Arial" panose="020B0604020202020204" pitchFamily="34" charset="0"/>
                <a:ea typeface="+mn-ea"/>
              </a:rPr>
              <a:t>© 2023 SMBC Group. All rights reserved.</a:t>
            </a:r>
            <a:endParaRPr lang="en-US" sz="850" dirty="0">
              <a:effectLst/>
              <a:latin typeface="Times New Roman" panose="02020603050405020304" pitchFamily="18" charset="0"/>
              <a:ea typeface="Times New Roman" panose="02020603050405020304" pitchFamily="18" charset="0"/>
            </a:endParaRPr>
          </a:p>
          <a:p>
            <a:endParaRPr lang="en-US" sz="850"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4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4" name="Text Placeholder 3"/>
          <p:cNvSpPr>
            <a:spLocks noGrp="1"/>
          </p:cNvSpPr>
          <p:nvPr>
            <p:ph type="body" sz="quarter" idx="60" hasCustomPrompt="1"/>
          </p:nvPr>
        </p:nvSpPr>
        <p:spPr>
          <a:xfrm>
            <a:off x="3278188" y="2918054"/>
            <a:ext cx="2633661"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6" name="Content Placeholder 2"/>
          <p:cNvSpPr>
            <a:spLocks noGrp="1"/>
          </p:cNvSpPr>
          <p:nvPr>
            <p:ph sz="quarter" idx="115" hasCustomPrompt="1"/>
          </p:nvPr>
        </p:nvSpPr>
        <p:spPr>
          <a:xfrm>
            <a:off x="3276523" y="310123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7" name="Content Placeholder 2"/>
          <p:cNvSpPr>
            <a:spLocks noGrp="1"/>
          </p:cNvSpPr>
          <p:nvPr>
            <p:ph sz="quarter" idx="116" hasCustomPrompt="1"/>
          </p:nvPr>
        </p:nvSpPr>
        <p:spPr>
          <a:xfrm>
            <a:off x="4613402" y="309866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8" name="Content Placeholder 2"/>
          <p:cNvSpPr>
            <a:spLocks noGrp="1"/>
          </p:cNvSpPr>
          <p:nvPr>
            <p:ph sz="quarter" idx="117" hasCustomPrompt="1"/>
          </p:nvPr>
        </p:nvSpPr>
        <p:spPr>
          <a:xfrm>
            <a:off x="461296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9" name="Content Placeholder 2"/>
          <p:cNvSpPr>
            <a:spLocks noGrp="1"/>
          </p:cNvSpPr>
          <p:nvPr>
            <p:ph sz="quarter" idx="118" hasCustomPrompt="1"/>
          </p:nvPr>
        </p:nvSpPr>
        <p:spPr>
          <a:xfrm>
            <a:off x="327589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624"/>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Tree>
    <p:extLst>
      <p:ext uri="{BB962C8B-B14F-4D97-AF65-F5344CB8AC3E}">
        <p14:creationId xmlns:p14="http://schemas.microsoft.com/office/powerpoint/2010/main" val="409686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Info + Log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421"/>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53" name="Picture Placeholder 8"/>
          <p:cNvSpPr>
            <a:spLocks noGrp="1"/>
          </p:cNvSpPr>
          <p:nvPr>
            <p:ph type="pic" sz="quarter" idx="135" hasCustomPrompt="1"/>
          </p:nvPr>
        </p:nvSpPr>
        <p:spPr>
          <a:xfrm>
            <a:off x="3305318" y="2919413"/>
            <a:ext cx="2570672" cy="1455888"/>
          </a:xfrm>
          <a:prstGeom prst="rect">
            <a:avLst/>
          </a:prstGeom>
          <a:solidFill>
            <a:srgbClr val="D7D5CE"/>
          </a:solidFill>
        </p:spPr>
        <p:txBody>
          <a:bodyPr anchor="ctr"/>
          <a:lstStyle>
            <a:lvl1pPr algn="ctr">
              <a:defRPr sz="800"/>
            </a:lvl1pPr>
          </a:lstStyle>
          <a:p>
            <a:r>
              <a:rPr lang="en-US" dirty="0"/>
              <a:t>LOGO HERE</a:t>
            </a:r>
          </a:p>
        </p:txBody>
      </p:sp>
    </p:spTree>
    <p:extLst>
      <p:ext uri="{BB962C8B-B14F-4D97-AF65-F5344CB8AC3E}">
        <p14:creationId xmlns:p14="http://schemas.microsoft.com/office/powerpoint/2010/main" val="4200446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3" name="TextBox 2"/>
          <p:cNvSpPr txBox="1"/>
          <p:nvPr userDrawn="1"/>
        </p:nvSpPr>
        <p:spPr>
          <a:xfrm>
            <a:off x="500329"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Table of Contents</a:t>
            </a:r>
          </a:p>
        </p:txBody>
      </p:sp>
      <p:sp>
        <p:nvSpPr>
          <p:cNvPr id="11" name="Content Placeholder 5"/>
          <p:cNvSpPr>
            <a:spLocks noGrp="1"/>
          </p:cNvSpPr>
          <p:nvPr>
            <p:ph sz="quarter" idx="12"/>
          </p:nvPr>
        </p:nvSpPr>
        <p:spPr>
          <a:xfrm>
            <a:off x="7620000" y="914400"/>
            <a:ext cx="1066800" cy="5257800"/>
          </a:xfrm>
          <a:prstGeom prst="rect">
            <a:avLst/>
          </a:prstGeom>
        </p:spPr>
        <p:txBody>
          <a:bodyPr/>
          <a:lstStyle>
            <a:lvl1pPr algn="r">
              <a:lnSpc>
                <a:spcPct val="100000"/>
              </a:lnSpc>
              <a:spcBef>
                <a:spcPts val="350"/>
              </a:spcBef>
              <a:spcAft>
                <a:spcPts val="1000"/>
              </a:spcAft>
              <a:defRPr b="0" i="0"/>
            </a:lvl1pPr>
          </a:lstStyle>
          <a:p>
            <a:endParaRPr lang="en-US" b="1" dirty="0"/>
          </a:p>
        </p:txBody>
      </p:sp>
      <p:sp>
        <p:nvSpPr>
          <p:cNvPr id="5" name="Content Placeholder 2"/>
          <p:cNvSpPr>
            <a:spLocks noGrp="1"/>
          </p:cNvSpPr>
          <p:nvPr>
            <p:ph sz="quarter" idx="27"/>
          </p:nvPr>
        </p:nvSpPr>
        <p:spPr>
          <a:xfrm>
            <a:off x="464757" y="904875"/>
            <a:ext cx="7079043" cy="5276850"/>
          </a:xfrm>
          <a:prstGeom prst="rect">
            <a:avLst/>
          </a:prstGeom>
        </p:spPr>
        <p:txBody>
          <a:bodyPr/>
          <a:lstStyle>
            <a:lvl1pPr marL="342900" indent="-342900">
              <a:lnSpc>
                <a:spcPct val="100000"/>
              </a:lnSpc>
              <a:spcBef>
                <a:spcPts val="350"/>
              </a:spcBef>
              <a:spcAft>
                <a:spcPts val="1000"/>
              </a:spcAft>
              <a:buClrTx/>
              <a:buFont typeface="+mj-lt"/>
              <a:buAutoNum type="arabicPeriod"/>
              <a:defRPr sz="1400" b="1"/>
            </a:lvl1pPr>
            <a:lvl2pPr marL="800100" indent="-342900">
              <a:lnSpc>
                <a:spcPct val="100000"/>
              </a:lnSpc>
              <a:spcBef>
                <a:spcPts val="350"/>
              </a:spcBef>
              <a:spcAft>
                <a:spcPts val="1000"/>
              </a:spcAft>
              <a:buClrTx/>
              <a:buFont typeface="+mj-lt"/>
              <a:buAutoNum type="alphaLcParenR"/>
              <a:defRPr sz="1400"/>
            </a:lvl2pPr>
            <a:lvl3pPr marL="1143000" indent="-228600">
              <a:lnSpc>
                <a:spcPct val="100000"/>
              </a:lnSpc>
              <a:spcBef>
                <a:spcPts val="350"/>
              </a:spcBef>
              <a:buClrTx/>
              <a:buFont typeface="+mj-lt"/>
              <a:buAutoNum type="romanLcPeriod"/>
              <a:defRPr sz="14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4443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g">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B7DA562C-EFC7-A64E-BFAF-ED95C2ECE830}"/>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itle 10"/>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4049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g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3" name="Text Placeholder 8">
            <a:extLst>
              <a:ext uri="{FF2B5EF4-FFF2-40B4-BE49-F238E27FC236}">
                <a16:creationId xmlns:a16="http://schemas.microsoft.com/office/drawing/2014/main" id="{46B3963F-4625-5D48-B7E9-04CEF526A6B8}"/>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4" name="TextBox 3">
            <a:extLst>
              <a:ext uri="{FF2B5EF4-FFF2-40B4-BE49-F238E27FC236}">
                <a16:creationId xmlns:a16="http://schemas.microsoft.com/office/drawing/2014/main" id="{2A46C4E8-9616-4342-BE62-BAEC87A5B4BC}"/>
              </a:ext>
            </a:extLst>
          </p:cNvPr>
          <p:cNvSpPr txBox="1"/>
          <p:nvPr userDrawn="1"/>
        </p:nvSpPr>
        <p:spPr>
          <a:xfrm>
            <a:off x="2210765" y="6620719"/>
            <a:ext cx="0" cy="0"/>
          </a:xfrm>
          <a:prstGeom prst="rect">
            <a:avLst/>
          </a:prstGeom>
          <a:noFill/>
        </p:spPr>
        <p:txBody>
          <a:bodyPr wrap="none" lIns="0" tIns="0" rIns="0" bIns="0" rtlCol="0">
            <a:normAutofit fontScale="25000" lnSpcReduction="20000"/>
          </a:bodyPr>
          <a:lstStyle/>
          <a:p>
            <a:endParaRPr lang="en-US" sz="1600" baseline="0" dirty="0"/>
          </a:p>
        </p:txBody>
      </p:sp>
      <p:sp>
        <p:nvSpPr>
          <p:cNvPr id="5" name="TextBox 4">
            <a:extLst>
              <a:ext uri="{FF2B5EF4-FFF2-40B4-BE49-F238E27FC236}">
                <a16:creationId xmlns:a16="http://schemas.microsoft.com/office/drawing/2014/main" id="{15B4A7F2-3F6F-554B-917F-49FB9C359620}"/>
              </a:ext>
            </a:extLst>
          </p:cNvPr>
          <p:cNvSpPr txBox="1"/>
          <p:nvPr userDrawn="1"/>
        </p:nvSpPr>
        <p:spPr>
          <a:xfrm>
            <a:off x="2002420" y="6539696"/>
            <a:ext cx="0" cy="0"/>
          </a:xfrm>
          <a:prstGeom prst="rect">
            <a:avLst/>
          </a:prstGeom>
          <a:noFill/>
        </p:spPr>
        <p:txBody>
          <a:bodyPr wrap="none" lIns="0" tIns="0" rIns="0" bIns="0" rtlCol="0">
            <a:normAutofit fontScale="25000" lnSpcReduction="20000"/>
          </a:bodyPr>
          <a:lstStyle/>
          <a:p>
            <a:endParaRPr lang="en-US" sz="1600" baseline="0" dirty="0"/>
          </a:p>
        </p:txBody>
      </p:sp>
      <p:sp>
        <p:nvSpPr>
          <p:cNvPr id="17" name="Text Placeholder 8">
            <a:extLst>
              <a:ext uri="{FF2B5EF4-FFF2-40B4-BE49-F238E27FC236}">
                <a16:creationId xmlns:a16="http://schemas.microsoft.com/office/drawing/2014/main" id="{00EF7E30-6487-954F-B1C2-E4C97B1F1C8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0" name="Content Placeholder 2"/>
          <p:cNvSpPr>
            <a:spLocks noGrp="1"/>
          </p:cNvSpPr>
          <p:nvPr>
            <p:ph sz="quarter" idx="27"/>
          </p:nvPr>
        </p:nvSpPr>
        <p:spPr>
          <a:xfrm>
            <a:off x="464757" y="1417638"/>
            <a:ext cx="82204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14744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Horizontal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9" name="Text Placeholder 30"/>
          <p:cNvSpPr>
            <a:spLocks noGrp="1"/>
          </p:cNvSpPr>
          <p:nvPr>
            <p:ph type="body" sz="quarter" idx="46" hasCustomPrompt="1"/>
          </p:nvPr>
        </p:nvSpPr>
        <p:spPr>
          <a:xfrm>
            <a:off x="467205" y="1043635"/>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7" hasCustomPrompt="1"/>
          </p:nvPr>
        </p:nvSpPr>
        <p:spPr>
          <a:xfrm>
            <a:off x="468665" y="3572572"/>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2271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2"/>
          <p:cNvSpPr>
            <a:spLocks noGrp="1"/>
          </p:cNvSpPr>
          <p:nvPr>
            <p:ph sz="quarter" idx="48"/>
          </p:nvPr>
        </p:nvSpPr>
        <p:spPr>
          <a:xfrm>
            <a:off x="466725" y="3756025"/>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4144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29570"/>
            <a:ext cx="8229600" cy="385619"/>
          </a:xfrm>
          <a:prstGeom prst="rect">
            <a:avLst/>
          </a:prstGeom>
        </p:spPr>
        <p:txBody>
          <a:bodyPr vert="horz" lIns="45720" tIns="45720" rIns="45720" bIns="45720" rtlCol="0" anchor="t" anchorCtr="0">
            <a:noAutofit/>
          </a:bodyPr>
          <a:lstStyle/>
          <a:p>
            <a:r>
              <a:rPr lang="en-US" dirty="0"/>
              <a:t>Click to edit Master title style</a:t>
            </a:r>
          </a:p>
        </p:txBody>
      </p:sp>
      <p:cxnSp>
        <p:nvCxnSpPr>
          <p:cNvPr id="13" name="Straight Connector 12"/>
          <p:cNvCxnSpPr/>
          <p:nvPr/>
        </p:nvCxnSpPr>
        <p:spPr>
          <a:xfrm>
            <a:off x="457200" y="6329680"/>
            <a:ext cx="8232648"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pic>
        <p:nvPicPr>
          <p:cNvPr id="15" name="Picture 2" descr="Y:\Work\Marketing Strategy\New Logo\smbc_group_kihon_CMYK-01.png"/>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r="4655"/>
          <a:stretch/>
        </p:blipFill>
        <p:spPr bwMode="auto">
          <a:xfrm>
            <a:off x="7963270" y="6410237"/>
            <a:ext cx="723530" cy="295363"/>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457200" y="779779"/>
            <a:ext cx="8229600"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sp>
        <p:nvSpPr>
          <p:cNvPr id="7" name="Slide Number Placeholder 1"/>
          <p:cNvSpPr txBox="1">
            <a:spLocks/>
          </p:cNvSpPr>
          <p:nvPr/>
        </p:nvSpPr>
        <p:spPr>
          <a:xfrm>
            <a:off x="422190" y="6431280"/>
            <a:ext cx="304800" cy="274320"/>
          </a:xfrm>
          <a:prstGeom prst="rect">
            <a:avLst/>
          </a:prstGeom>
        </p:spPr>
        <p:txBody>
          <a:bodyPr vert="horz" lIns="0" tIns="0" rIns="0" bIns="45720" rtlCol="0" anchor="ctr"/>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EB5C35A-7499-4BB0-B084-6A57D4FB5AF8}" type="slidenum">
              <a:rPr lang="en-US" sz="900" b="0" smtClean="0">
                <a:solidFill>
                  <a:srgbClr val="000000"/>
                </a:solidFill>
              </a:rPr>
              <a:pPr algn="ctr"/>
              <a:t>‹#›</a:t>
            </a:fld>
            <a:endParaRPr lang="en-US" sz="900" b="0" dirty="0">
              <a:solidFill>
                <a:srgbClr val="000000"/>
              </a:solidFill>
            </a:endParaRPr>
          </a:p>
        </p:txBody>
      </p:sp>
    </p:spTree>
    <p:extLst>
      <p:ext uri="{BB962C8B-B14F-4D97-AF65-F5344CB8AC3E}">
        <p14:creationId xmlns:p14="http://schemas.microsoft.com/office/powerpoint/2010/main" val="294120652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697" r:id="rId3"/>
    <p:sldLayoutId id="2147483726" r:id="rId4"/>
    <p:sldLayoutId id="2147483727" r:id="rId5"/>
    <p:sldLayoutId id="2147483702" r:id="rId6"/>
    <p:sldLayoutId id="2147483654" r:id="rId7"/>
    <p:sldLayoutId id="2147483650" r:id="rId8"/>
    <p:sldLayoutId id="2147483688" r:id="rId9"/>
    <p:sldLayoutId id="2147483704" r:id="rId10"/>
    <p:sldLayoutId id="2147483660" r:id="rId11"/>
    <p:sldLayoutId id="2147483659" r:id="rId12"/>
    <p:sldLayoutId id="2147483661" r:id="rId13"/>
    <p:sldLayoutId id="2147483658" r:id="rId14"/>
    <p:sldLayoutId id="2147483711" r:id="rId15"/>
    <p:sldLayoutId id="2147483723" r:id="rId16"/>
    <p:sldLayoutId id="2147483715" r:id="rId17"/>
    <p:sldLayoutId id="2147483662" r:id="rId18"/>
    <p:sldLayoutId id="2147483728" r:id="rId19"/>
  </p:sldLayoutIdLst>
  <p:hf hdr="0" ftr="0" dt="0"/>
  <p:txStyles>
    <p:titleStyle>
      <a:lvl1pPr algn="l" defTabSz="457200" rtl="0" eaLnBrk="1" latinLnBrk="0" hangingPunct="1">
        <a:lnSpc>
          <a:spcPts val="2600"/>
        </a:lnSpc>
        <a:spcBef>
          <a:spcPct val="0"/>
        </a:spcBef>
        <a:buNone/>
        <a:defRPr sz="2000" kern="1200" baseline="0">
          <a:solidFill>
            <a:srgbClr val="777777"/>
          </a:solidFill>
          <a:latin typeface="+mj-lt"/>
          <a:ea typeface="+mj-ea"/>
          <a:cs typeface="+mj-cs"/>
        </a:defRPr>
      </a:lvl1pPr>
    </p:titleStyle>
    <p:bodyStyle>
      <a:lvl1pPr marL="0" indent="0" algn="l" defTabSz="457200" rtl="0" eaLnBrk="1" latinLnBrk="0" hangingPunct="1">
        <a:lnSpc>
          <a:spcPts val="2000"/>
        </a:lnSpc>
        <a:spcBef>
          <a:spcPts val="1000"/>
        </a:spcBef>
        <a:buFontTx/>
        <a:buNone/>
        <a:defRPr sz="1400"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5472" userDrawn="1">
          <p15:clr>
            <a:srgbClr val="F26B43"/>
          </p15:clr>
        </p15:guide>
        <p15:guide id="4" pos="288" userDrawn="1">
          <p15:clr>
            <a:srgbClr val="F26B43"/>
          </p15:clr>
        </p15:guide>
        <p15:guide id="5" orient="horz" pos="480" userDrawn="1">
          <p15:clr>
            <a:srgbClr val="F26B43"/>
          </p15:clr>
        </p15:guide>
        <p15:guide id="6" orient="horz" pos="3984" userDrawn="1">
          <p15:clr>
            <a:srgbClr val="F26B43"/>
          </p15:clr>
        </p15:guide>
        <p15:guide id="8" pos="504" userDrawn="1">
          <p15:clr>
            <a:srgbClr val="F26B43"/>
          </p15:clr>
        </p15:guide>
        <p15:guide id="9" orient="horz" pos="888" userDrawn="1">
          <p15:clr>
            <a:srgbClr val="F26B43"/>
          </p15:clr>
        </p15:guide>
        <p15:guide id="10" pos="2736" userDrawn="1">
          <p15:clr>
            <a:srgbClr val="F26B43"/>
          </p15:clr>
        </p15:guide>
        <p15:guide id="11" pos="3024" userDrawn="1">
          <p15:clr>
            <a:srgbClr val="F26B43"/>
          </p15:clr>
        </p15:guide>
        <p15:guide id="12" orient="horz" pos="2496" userDrawn="1">
          <p15:clr>
            <a:srgbClr val="F26B43"/>
          </p15:clr>
        </p15:guide>
        <p15:guide id="13" orient="horz" pos="2352" userDrawn="1">
          <p15:clr>
            <a:srgbClr val="F26B43"/>
          </p15:clr>
        </p15:guide>
        <p15:guide id="14" orient="horz" pos="768" userDrawn="1">
          <p15:clr>
            <a:srgbClr val="F26B43"/>
          </p15:clr>
        </p15:guide>
        <p15:guide id="15" orient="horz" pos="3936" userDrawn="1">
          <p15:clr>
            <a:srgbClr val="F26B43"/>
          </p15:clr>
        </p15:guide>
        <p15:guide id="16" orient="horz" pos="3768" userDrawn="1">
          <p15:clr>
            <a:srgbClr val="F26B43"/>
          </p15:clr>
        </p15:guide>
        <p15:guide id="17" pos="52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quarter" idx="12"/>
          </p:nvPr>
        </p:nvSpPr>
        <p:spPr/>
        <p:txBody>
          <a:bodyPr/>
          <a:lstStyle/>
          <a:p>
            <a:r>
              <a:rPr lang="en-US" dirty="0"/>
              <a:t>Weekly Update of U.S. Economy</a:t>
            </a:r>
          </a:p>
        </p:txBody>
      </p:sp>
      <p:sp>
        <p:nvSpPr>
          <p:cNvPr id="17" name="Content Placeholder 16"/>
          <p:cNvSpPr>
            <a:spLocks noGrp="1"/>
          </p:cNvSpPr>
          <p:nvPr>
            <p:ph sz="quarter" idx="13"/>
          </p:nvPr>
        </p:nvSpPr>
        <p:spPr>
          <a:xfrm>
            <a:off x="465138" y="3575682"/>
            <a:ext cx="8220075" cy="1752600"/>
          </a:xfrm>
        </p:spPr>
        <p:txBody>
          <a:bodyPr/>
          <a:lstStyle/>
          <a:p>
            <a:r>
              <a:rPr lang="en-US" b="1" dirty="0"/>
              <a:t>Junko Nishioka</a:t>
            </a:r>
            <a:br>
              <a:rPr lang="en-US" dirty="0"/>
            </a:br>
            <a:r>
              <a:rPr lang="en-US" dirty="0"/>
              <a:t>Chief Economist</a:t>
            </a:r>
          </a:p>
          <a:p>
            <a:r>
              <a:rPr lang="en-US" dirty="0"/>
              <a:t>Sumitomo Mitsui Banking Corporation</a:t>
            </a:r>
          </a:p>
          <a:p>
            <a:endParaRPr lang="en-US" dirty="0"/>
          </a:p>
          <a:p>
            <a:r>
              <a:rPr lang="en-US" dirty="0"/>
              <a:t>(212) 224-4568</a:t>
            </a:r>
          </a:p>
          <a:p>
            <a:r>
              <a:rPr lang="en-US" dirty="0"/>
              <a:t>junko_nishioka@smbcgroup.com</a:t>
            </a:r>
          </a:p>
          <a:p>
            <a:br>
              <a:rPr lang="en-US" dirty="0"/>
            </a:br>
            <a:r>
              <a:rPr lang="en-US"/>
              <a:t>October 30, </a:t>
            </a:r>
            <a:r>
              <a:rPr lang="en-US" dirty="0"/>
              <a:t>2023</a:t>
            </a:r>
          </a:p>
          <a:p>
            <a:endParaRPr lang="en-US" dirty="0"/>
          </a:p>
          <a:p>
            <a:endParaRPr lang="en-US" dirty="0"/>
          </a:p>
        </p:txBody>
      </p:sp>
    </p:spTree>
    <p:extLst>
      <p:ext uri="{BB962C8B-B14F-4D97-AF65-F5344CB8AC3E}">
        <p14:creationId xmlns:p14="http://schemas.microsoft.com/office/powerpoint/2010/main" val="890245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7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7B77A2-5CE6-4235-A6ED-0F5C9D9E0A8A}"/>
              </a:ext>
            </a:extLst>
          </p:cNvPr>
          <p:cNvSpPr>
            <a:spLocks noGrp="1"/>
          </p:cNvSpPr>
          <p:nvPr>
            <p:ph type="title"/>
          </p:nvPr>
        </p:nvSpPr>
        <p:spPr>
          <a:xfrm>
            <a:off x="411119" y="329570"/>
            <a:ext cx="8229600" cy="385619"/>
          </a:xfrm>
        </p:spPr>
        <p:txBody>
          <a:bodyPr/>
          <a:lstStyle/>
          <a:p>
            <a:r>
              <a:rPr lang="en-US" dirty="0"/>
              <a:t>Funds for Expanding Demand Have Started to Thin Out</a:t>
            </a:r>
          </a:p>
        </p:txBody>
      </p:sp>
      <p:sp>
        <p:nvSpPr>
          <p:cNvPr id="8" name="Text Placeholder 7">
            <a:extLst>
              <a:ext uri="{FF2B5EF4-FFF2-40B4-BE49-F238E27FC236}">
                <a16:creationId xmlns:a16="http://schemas.microsoft.com/office/drawing/2014/main" id="{130E7AD1-E425-4CFF-AFD1-65EA1FACC446}"/>
              </a:ext>
            </a:extLst>
          </p:cNvPr>
          <p:cNvSpPr>
            <a:spLocks noGrp="1"/>
          </p:cNvSpPr>
          <p:nvPr>
            <p:ph type="body" sz="quarter" idx="22"/>
          </p:nvPr>
        </p:nvSpPr>
        <p:spPr>
          <a:xfrm>
            <a:off x="488526" y="911998"/>
            <a:ext cx="3719358" cy="182880"/>
          </a:xfrm>
        </p:spPr>
        <p:txBody>
          <a:bodyPr/>
          <a:lstStyle/>
          <a:p>
            <a:r>
              <a:rPr lang="en-US" sz="900" dirty="0"/>
              <a:t>Strong Growth in Third Quarter at 4.9% </a:t>
            </a:r>
          </a:p>
        </p:txBody>
      </p:sp>
      <p:sp>
        <p:nvSpPr>
          <p:cNvPr id="10" name="Text Placeholder 9">
            <a:extLst>
              <a:ext uri="{FF2B5EF4-FFF2-40B4-BE49-F238E27FC236}">
                <a16:creationId xmlns:a16="http://schemas.microsoft.com/office/drawing/2014/main" id="{9A29929C-A870-4112-BB14-4A27420EC708}"/>
              </a:ext>
            </a:extLst>
          </p:cNvPr>
          <p:cNvSpPr>
            <a:spLocks noGrp="1"/>
          </p:cNvSpPr>
          <p:nvPr>
            <p:ph type="body" sz="quarter" idx="28"/>
          </p:nvPr>
        </p:nvSpPr>
        <p:spPr>
          <a:xfrm>
            <a:off x="4583423" y="911998"/>
            <a:ext cx="4045884" cy="182880"/>
          </a:xfrm>
        </p:spPr>
        <p:txBody>
          <a:bodyPr/>
          <a:lstStyle/>
          <a:p>
            <a:r>
              <a:rPr lang="en-US" sz="900" dirty="0"/>
              <a:t>FOMC Outlook: Maintaining the Policy Stance</a:t>
            </a:r>
          </a:p>
        </p:txBody>
      </p:sp>
      <p:sp>
        <p:nvSpPr>
          <p:cNvPr id="11" name="Content Placeholder 10">
            <a:extLst>
              <a:ext uri="{FF2B5EF4-FFF2-40B4-BE49-F238E27FC236}">
                <a16:creationId xmlns:a16="http://schemas.microsoft.com/office/drawing/2014/main" id="{85BA3F82-F699-4519-B029-593ED6E7E859}"/>
              </a:ext>
            </a:extLst>
          </p:cNvPr>
          <p:cNvSpPr>
            <a:spLocks noGrp="1"/>
          </p:cNvSpPr>
          <p:nvPr>
            <p:ph sz="quarter" idx="29"/>
          </p:nvPr>
        </p:nvSpPr>
        <p:spPr>
          <a:xfrm>
            <a:off x="542084" y="1079503"/>
            <a:ext cx="3612241" cy="5222726"/>
          </a:xfrm>
        </p:spPr>
        <p:txBody>
          <a:bodyPr/>
          <a:lstStyle/>
          <a:p>
            <a:pPr marL="342900" marR="0" lvl="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Real GDP recorded high growth of 4.9% on a quarter-over-quarter annualized basis during the July to September period. The increase was not driven by any specific demand item, but rather was visible in a wide range of areas, including personal consumption, private inventory investment, and government spending.</a:t>
            </a:r>
          </a:p>
          <a:p>
            <a:pPr marL="342900" marR="0" lvl="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Personal consumption grew at an annual rate of 4.0% compared to the previous quarter, with growth in both goods (+4.8%) and services (+3.3%). The increase in consumption of goods is wide-ranging, including recreation, cars, and healthcare. Consumption of automobiles should be sensitive to the rise in interest rates and banks’ tighter credit conditions. However, the impact of a reversal from the supply constraints that had suppressed sales earlier this year have proved stronger than those headwinds.</a:t>
            </a:r>
          </a:p>
          <a:p>
            <a:pPr marL="342900" marR="0" lvl="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Increased consumption of services is also wide-ranging, including for housing, public benefits, healthcare, and financial services/insurance. Private inventories contributed an annual rate of 1.2%, accounting for about a quarter of the growth in real GDP. With the exception of automobiles, inventory compression has put pressure on growth in the first half of this year. However, it has been confirmed that the inventory adjustments have come to an end, and both manufacturing and retail inventories have started to recover. This is partly due to a 5.7% increase in real imports.</a:t>
            </a:r>
          </a:p>
          <a:p>
            <a:pPr marL="342900" marR="0" lvl="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Capital goods orders (excluding aircraft), a leading indicator of corporate capex, also increased by 0.6% from the previous month in September, for the second consecutive month. After deducting the inflation factor, the pace of decline in machinery investment has eased gradually in spite of tighter financial conditions.</a:t>
            </a:r>
          </a:p>
          <a:p>
            <a:pPr marL="342900" marR="0" lvl="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The economic response to high interest rates remains weak. It appears that both businesses and households have a strong appetite for spending, which is preventing prices from converging to the 2% inflation rate in the short term.</a:t>
            </a:r>
          </a:p>
        </p:txBody>
      </p:sp>
      <p:sp>
        <p:nvSpPr>
          <p:cNvPr id="13" name="Content Placeholder 10">
            <a:extLst>
              <a:ext uri="{FF2B5EF4-FFF2-40B4-BE49-F238E27FC236}">
                <a16:creationId xmlns:a16="http://schemas.microsoft.com/office/drawing/2014/main" id="{F7C39A3B-3925-4879-BFB9-21D8B4619C43}"/>
              </a:ext>
            </a:extLst>
          </p:cNvPr>
          <p:cNvSpPr txBox="1">
            <a:spLocks/>
          </p:cNvSpPr>
          <p:nvPr/>
        </p:nvSpPr>
        <p:spPr>
          <a:xfrm>
            <a:off x="4583423" y="1076540"/>
            <a:ext cx="3950061" cy="5161970"/>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0"/>
              </a:spcBef>
              <a:spcAft>
                <a:spcPts val="400"/>
              </a:spcAft>
              <a:buFont typeface="Symbol" panose="05050102010706020507" pitchFamily="18" charset="2"/>
              <a:buChar char=""/>
              <a:tabLst>
                <a:tab pos="457200" algn="l"/>
              </a:tabLst>
            </a:pPr>
            <a:endParaRPr lang="en-US" sz="900" dirty="0">
              <a:solidFill>
                <a:srgbClr val="000000"/>
              </a:solidFill>
              <a:ea typeface="Yu Mincho" panose="02020400000000000000" pitchFamily="18" charset="-128"/>
              <a:cs typeface="Arial" panose="020B0604020202020204" pitchFamily="34" charset="0"/>
            </a:endParaRPr>
          </a:p>
        </p:txBody>
      </p:sp>
      <p:sp>
        <p:nvSpPr>
          <p:cNvPr id="12" name="Content Placeholder 10">
            <a:extLst>
              <a:ext uri="{FF2B5EF4-FFF2-40B4-BE49-F238E27FC236}">
                <a16:creationId xmlns:a16="http://schemas.microsoft.com/office/drawing/2014/main" id="{53FF9A56-583C-43D4-A66B-1FFABB04F2BB}"/>
              </a:ext>
            </a:extLst>
          </p:cNvPr>
          <p:cNvSpPr txBox="1">
            <a:spLocks/>
          </p:cNvSpPr>
          <p:nvPr/>
        </p:nvSpPr>
        <p:spPr>
          <a:xfrm>
            <a:off x="4583423" y="1172063"/>
            <a:ext cx="3950061" cy="5161970"/>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0"/>
              </a:spcBef>
              <a:spcAft>
                <a:spcPts val="400"/>
              </a:spcAft>
              <a:buFont typeface="Symbol" panose="05050102010706020507" pitchFamily="18" charset="2"/>
              <a:buChar char=""/>
              <a:tabLst>
                <a:tab pos="457200" algn="l"/>
              </a:tabLst>
            </a:pPr>
            <a:endParaRPr lang="en-US" sz="900" dirty="0">
              <a:solidFill>
                <a:srgbClr val="000000"/>
              </a:solidFill>
              <a:ea typeface="Yu Mincho" panose="02020400000000000000" pitchFamily="18" charset="-128"/>
              <a:cs typeface="Arial" panose="020B0604020202020204" pitchFamily="34" charset="0"/>
            </a:endParaRPr>
          </a:p>
        </p:txBody>
      </p:sp>
      <p:sp>
        <p:nvSpPr>
          <p:cNvPr id="4" name="Content Placeholder 10">
            <a:extLst>
              <a:ext uri="{FF2B5EF4-FFF2-40B4-BE49-F238E27FC236}">
                <a16:creationId xmlns:a16="http://schemas.microsoft.com/office/drawing/2014/main" id="{1A391358-AC2E-729F-44E5-73107D5914FD}"/>
              </a:ext>
            </a:extLst>
          </p:cNvPr>
          <p:cNvSpPr txBox="1">
            <a:spLocks/>
          </p:cNvSpPr>
          <p:nvPr/>
        </p:nvSpPr>
        <p:spPr>
          <a:xfrm>
            <a:off x="4728753" y="1146547"/>
            <a:ext cx="3900553" cy="5222726"/>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Prices have moderated more slowly than the Federal Reserve Board (the “Fed”) had hoped, but it’s still a positive development that the economy is holding up despite monetary tightening. If demand can avoid a sharp decline through 2024 despite the slowdown, the Fed will have time to wait for prices to come down.</a:t>
            </a:r>
          </a:p>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In reality, there is little hope that prices will stably converge to 2% by the end of 2024. Although it has exceeded the level before the pandemic, improvement of real disposable income has stopped since June of this year. Also, the labor distribution rate—which indicates how much U.S. firms distribute their income to their employees—has been rising at a rapid pace.</a:t>
            </a:r>
          </a:p>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The number of unemployment insurance claims per week is still low in the latter half of October, and the labor market is not noticeably weakening. If the ongoing strike expands from the automotive industry to other sectors, the cost of maintaining employees would rise sharply. And if companies do not match their expected profit margins, they will suddenly feel the need for employment adjustments. </a:t>
            </a:r>
          </a:p>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The signs of such a sudden adjustment mechanism are not visible at this time. However, the Fed, which has stated that it will maintain a tight policy for a long time, will be most vigilant for the occurrence of such negative spirals. Once some deep adjustments begin, the Fed may respond by interest-rate hikes. It also has the option to stop the quantitative tightening policy, or to switch in an easing direction as necessary.</a:t>
            </a:r>
          </a:p>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The Federal Open Market Committee meeting scheduled for this week will not emphasize such a downside scenario, but will likely stress the noticeably strong GDP and the higher risks that the strong demand will affect the high rate of price increases.</a:t>
            </a:r>
          </a:p>
          <a:p>
            <a:pPr marL="342900" indent="-342900">
              <a:spcBef>
                <a:spcPts val="0"/>
              </a:spcBef>
              <a:spcAft>
                <a:spcPts val="700"/>
              </a:spcAft>
              <a:buFont typeface="Symbol" panose="05050102010706020507" pitchFamily="18" charset="2"/>
              <a:buChar char=""/>
              <a:tabLst>
                <a:tab pos="457200" algn="l"/>
              </a:tabLst>
            </a:pPr>
            <a:r>
              <a:rPr lang="en-US" sz="900" dirty="0">
                <a:solidFill>
                  <a:srgbClr val="3C4043"/>
                </a:solidFill>
                <a:latin typeface="Arial" panose="020B0604020202020204" pitchFamily="34" charset="0"/>
                <a:cs typeface="Arial" panose="020B0604020202020204" pitchFamily="34" charset="0"/>
              </a:rPr>
              <a:t>The stock market has fallen by 10% since the end of July. It is important to pay attention to what Fed Chair Jerome Powell is thinking, as the decline in stock prices will increase the negative pressure on the economy through an accentuation of financial tightening.</a:t>
            </a:r>
          </a:p>
        </p:txBody>
      </p:sp>
    </p:spTree>
    <p:extLst>
      <p:ext uri="{BB962C8B-B14F-4D97-AF65-F5344CB8AC3E}">
        <p14:creationId xmlns:p14="http://schemas.microsoft.com/office/powerpoint/2010/main" val="2257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7">
            <a:extLst>
              <a:ext uri="{FF2B5EF4-FFF2-40B4-BE49-F238E27FC236}">
                <a16:creationId xmlns:a16="http://schemas.microsoft.com/office/drawing/2014/main" id="{4AC5A8EE-2CB3-4A27-966D-D6A1E5BDAE57}"/>
              </a:ext>
            </a:extLst>
          </p:cNvPr>
          <p:cNvSpPr txBox="1">
            <a:spLocks/>
          </p:cNvSpPr>
          <p:nvPr/>
        </p:nvSpPr>
        <p:spPr>
          <a:xfrm>
            <a:off x="4660687" y="1044088"/>
            <a:ext cx="3907029" cy="236959"/>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Real disposable income per person has stopped increasing.</a:t>
            </a:r>
          </a:p>
        </p:txBody>
      </p:sp>
      <p:sp>
        <p:nvSpPr>
          <p:cNvPr id="18" name="Rectangle 124">
            <a:extLst>
              <a:ext uri="{FF2B5EF4-FFF2-40B4-BE49-F238E27FC236}">
                <a16:creationId xmlns:a16="http://schemas.microsoft.com/office/drawing/2014/main" id="{34BE4BA4-6A42-4C98-B0BD-42B8568E428A}"/>
              </a:ext>
            </a:extLst>
          </p:cNvPr>
          <p:cNvSpPr>
            <a:spLocks noChangeArrowheads="1"/>
          </p:cNvSpPr>
          <p:nvPr/>
        </p:nvSpPr>
        <p:spPr bwMode="auto">
          <a:xfrm>
            <a:off x="584351" y="5247503"/>
            <a:ext cx="4763" cy="158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800" dirty="0"/>
          </a:p>
        </p:txBody>
      </p:sp>
      <p:sp>
        <p:nvSpPr>
          <p:cNvPr id="20" name="Text Placeholder 7">
            <a:extLst>
              <a:ext uri="{FF2B5EF4-FFF2-40B4-BE49-F238E27FC236}">
                <a16:creationId xmlns:a16="http://schemas.microsoft.com/office/drawing/2014/main" id="{905B6B3E-97D3-41AA-8532-7CF44ED99F2C}"/>
              </a:ext>
            </a:extLst>
          </p:cNvPr>
          <p:cNvSpPr txBox="1">
            <a:spLocks/>
          </p:cNvSpPr>
          <p:nvPr/>
        </p:nvSpPr>
        <p:spPr>
          <a:xfrm>
            <a:off x="468115" y="3765306"/>
            <a:ext cx="3810728" cy="236959"/>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000" dirty="0"/>
              <a:t>The labor distribution rate has increased to a level above the pre-pandemic period. </a:t>
            </a:r>
          </a:p>
        </p:txBody>
      </p:sp>
      <p:sp>
        <p:nvSpPr>
          <p:cNvPr id="25" name="Text Placeholder 3">
            <a:extLst>
              <a:ext uri="{FF2B5EF4-FFF2-40B4-BE49-F238E27FC236}">
                <a16:creationId xmlns:a16="http://schemas.microsoft.com/office/drawing/2014/main" id="{2489DB89-3F2F-4CC2-956B-25B000D6B309}"/>
              </a:ext>
            </a:extLst>
          </p:cNvPr>
          <p:cNvSpPr txBox="1">
            <a:spLocks/>
          </p:cNvSpPr>
          <p:nvPr/>
        </p:nvSpPr>
        <p:spPr>
          <a:xfrm>
            <a:off x="732087" y="6337372"/>
            <a:ext cx="6687616" cy="328889"/>
          </a:xfrm>
          <a:prstGeom prst="rect">
            <a:avLst/>
          </a:prstGeom>
          <a:ln>
            <a:noFill/>
          </a:ln>
        </p:spPr>
        <p:txBody>
          <a:bodyPr anchor="t">
            <a:noAutofit/>
          </a:bodyPr>
          <a:lstStyle>
            <a:lvl1pPr marL="0" indent="0" algn="l" defTabSz="457200" rtl="0" eaLnBrk="1" latinLnBrk="0" hangingPunct="1">
              <a:lnSpc>
                <a:spcPct val="100000"/>
              </a:lnSpc>
              <a:spcBef>
                <a:spcPts val="0"/>
              </a:spcBef>
              <a:buFontTx/>
              <a:buNone/>
              <a:defRPr sz="600" b="0"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Sources:	Bureau of Economic Analysis, U.S. Census Bureau</a:t>
            </a:r>
          </a:p>
        </p:txBody>
      </p:sp>
      <p:sp>
        <p:nvSpPr>
          <p:cNvPr id="16" name="Text Placeholder 7">
            <a:extLst>
              <a:ext uri="{FF2B5EF4-FFF2-40B4-BE49-F238E27FC236}">
                <a16:creationId xmlns:a16="http://schemas.microsoft.com/office/drawing/2014/main" id="{982F166F-0F99-4889-87EA-A61EEBFCA70D}"/>
              </a:ext>
            </a:extLst>
          </p:cNvPr>
          <p:cNvSpPr txBox="1">
            <a:spLocks/>
          </p:cNvSpPr>
          <p:nvPr/>
        </p:nvSpPr>
        <p:spPr>
          <a:xfrm>
            <a:off x="4660687" y="3719159"/>
            <a:ext cx="3907029" cy="276265"/>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The GDP deflator has continued to slow its pace of annual growth. However, the pace toward stabilization is slow.</a:t>
            </a:r>
          </a:p>
        </p:txBody>
      </p:sp>
      <p:sp>
        <p:nvSpPr>
          <p:cNvPr id="11" name="Text Placeholder 7"/>
          <p:cNvSpPr>
            <a:spLocks noGrp="1"/>
          </p:cNvSpPr>
          <p:nvPr>
            <p:ph type="body" sz="quarter" idx="46"/>
          </p:nvPr>
        </p:nvSpPr>
        <p:spPr>
          <a:xfrm>
            <a:off x="411119" y="1049716"/>
            <a:ext cx="3867724" cy="248523"/>
          </a:xfrm>
        </p:spPr>
        <p:txBody>
          <a:bodyPr/>
          <a:lstStyle/>
          <a:p>
            <a:r>
              <a:rPr lang="en-US" sz="1000" dirty="0"/>
              <a:t>The July-September GDP grew by 4.9% on a QOQ annualized basis, led by solid growth in consumer spending and the recovery of inventories.</a:t>
            </a:r>
          </a:p>
        </p:txBody>
      </p:sp>
      <p:sp>
        <p:nvSpPr>
          <p:cNvPr id="8" name="Title 5">
            <a:extLst>
              <a:ext uri="{FF2B5EF4-FFF2-40B4-BE49-F238E27FC236}">
                <a16:creationId xmlns:a16="http://schemas.microsoft.com/office/drawing/2014/main" id="{6615C9BD-8EE6-98CB-CD8B-E0D95A6B2F98}"/>
              </a:ext>
            </a:extLst>
          </p:cNvPr>
          <p:cNvSpPr>
            <a:spLocks noGrp="1"/>
          </p:cNvSpPr>
          <p:nvPr>
            <p:ph type="title"/>
          </p:nvPr>
        </p:nvSpPr>
        <p:spPr>
          <a:xfrm>
            <a:off x="411119" y="329570"/>
            <a:ext cx="8229600" cy="385619"/>
          </a:xfrm>
        </p:spPr>
        <p:txBody>
          <a:bodyPr/>
          <a:lstStyle/>
          <a:p>
            <a:r>
              <a:rPr lang="en-US" dirty="0"/>
              <a:t>Funds for Expanding Demand Have Started to Thin Out (continued)</a:t>
            </a:r>
          </a:p>
        </p:txBody>
      </p:sp>
      <p:graphicFrame>
        <p:nvGraphicFramePr>
          <p:cNvPr id="2" name="Chart 1">
            <a:extLst>
              <a:ext uri="{FF2B5EF4-FFF2-40B4-BE49-F238E27FC236}">
                <a16:creationId xmlns:a16="http://schemas.microsoft.com/office/drawing/2014/main" id="{00000000-0008-0000-0400-000008000000}"/>
              </a:ext>
            </a:extLst>
          </p:cNvPr>
          <p:cNvGraphicFramePr>
            <a:graphicFrameLocks/>
          </p:cNvGraphicFramePr>
          <p:nvPr>
            <p:extLst>
              <p:ext uri="{D42A27DB-BD31-4B8C-83A1-F6EECF244321}">
                <p14:modId xmlns:p14="http://schemas.microsoft.com/office/powerpoint/2010/main" val="2088571979"/>
              </p:ext>
            </p:extLst>
          </p:nvPr>
        </p:nvGraphicFramePr>
        <p:xfrm>
          <a:off x="4572000" y="4058572"/>
          <a:ext cx="3899624" cy="22156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グラフ 3">
            <a:extLst>
              <a:ext uri="{FF2B5EF4-FFF2-40B4-BE49-F238E27FC236}">
                <a16:creationId xmlns:a16="http://schemas.microsoft.com/office/drawing/2014/main" id="{0CD625BA-B50B-4943-A559-DFA279C0C8A6}"/>
              </a:ext>
            </a:extLst>
          </p:cNvPr>
          <p:cNvGraphicFramePr>
            <a:graphicFrameLocks/>
          </p:cNvGraphicFramePr>
          <p:nvPr>
            <p:extLst>
              <p:ext uri="{D42A27DB-BD31-4B8C-83A1-F6EECF244321}">
                <p14:modId xmlns:p14="http://schemas.microsoft.com/office/powerpoint/2010/main" val="1860139387"/>
              </p:ext>
            </p:extLst>
          </p:nvPr>
        </p:nvGraphicFramePr>
        <p:xfrm>
          <a:off x="411119" y="1296626"/>
          <a:ext cx="3969292" cy="22156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3099167323"/>
              </p:ext>
            </p:extLst>
          </p:nvPr>
        </p:nvGraphicFramePr>
        <p:xfrm>
          <a:off x="411119" y="4058572"/>
          <a:ext cx="3899624" cy="223521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 name="Chart 4">
            <a:extLst>
              <a:ext uri="{FF2B5EF4-FFF2-40B4-BE49-F238E27FC236}">
                <a16:creationId xmlns:a16="http://schemas.microsoft.com/office/drawing/2014/main" id="{00000000-0008-0000-0000-00002E000000}"/>
              </a:ext>
            </a:extLst>
          </p:cNvPr>
          <p:cNvGraphicFramePr>
            <a:graphicFrameLocks/>
          </p:cNvGraphicFramePr>
          <p:nvPr>
            <p:extLst>
              <p:ext uri="{D42A27DB-BD31-4B8C-83A1-F6EECF244321}">
                <p14:modId xmlns:p14="http://schemas.microsoft.com/office/powerpoint/2010/main" val="416207839"/>
              </p:ext>
            </p:extLst>
          </p:nvPr>
        </p:nvGraphicFramePr>
        <p:xfrm>
          <a:off x="4572000" y="1293810"/>
          <a:ext cx="3995716" cy="2362201"/>
        </p:xfrm>
        <a:graphic>
          <a:graphicData uri="http://schemas.openxmlformats.org/drawingml/2006/chart">
            <c:chart xmlns:c="http://schemas.openxmlformats.org/drawingml/2006/chart" xmlns:r="http://schemas.openxmlformats.org/officeDocument/2006/relationships" r:id="rId6"/>
          </a:graphicData>
        </a:graphic>
      </p:graphicFrame>
      <p:sp>
        <p:nvSpPr>
          <p:cNvPr id="7" name="Rectangle 6">
            <a:extLst>
              <a:ext uri="{FF2B5EF4-FFF2-40B4-BE49-F238E27FC236}">
                <a16:creationId xmlns:a16="http://schemas.microsoft.com/office/drawing/2014/main" id="{F26BB301-87A5-A361-2CCF-61A66526373B}"/>
              </a:ext>
            </a:extLst>
          </p:cNvPr>
          <p:cNvSpPr/>
          <p:nvPr/>
        </p:nvSpPr>
        <p:spPr>
          <a:xfrm>
            <a:off x="7419703" y="4587073"/>
            <a:ext cx="342649" cy="14570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6" name="TextBox 5">
            <a:extLst>
              <a:ext uri="{FF2B5EF4-FFF2-40B4-BE49-F238E27FC236}">
                <a16:creationId xmlns:a16="http://schemas.microsoft.com/office/drawing/2014/main" id="{6A9C8A49-4766-E609-3BA3-5F8AE0F5CFFA}"/>
              </a:ext>
            </a:extLst>
          </p:cNvPr>
          <p:cNvSpPr txBox="1"/>
          <p:nvPr/>
        </p:nvSpPr>
        <p:spPr>
          <a:xfrm>
            <a:off x="7422174" y="4579510"/>
            <a:ext cx="384502" cy="163353"/>
          </a:xfrm>
          <a:prstGeom prst="rect">
            <a:avLst/>
          </a:prstGeom>
          <a:noFill/>
        </p:spPr>
        <p:txBody>
          <a:bodyPr wrap="none" lIns="0" tIns="0" rIns="0" bIns="0" rtlCol="0">
            <a:noAutofit/>
          </a:bodyPr>
          <a:lstStyle/>
          <a:p>
            <a:pPr>
              <a:buClr>
                <a:srgbClr val="7F7F7F"/>
              </a:buClr>
              <a:buSzPct val="100000"/>
            </a:pPr>
            <a:r>
              <a:rPr lang="en-US" sz="800" baseline="0" dirty="0"/>
              <a:t>deflator</a:t>
            </a:r>
          </a:p>
        </p:txBody>
      </p:sp>
    </p:spTree>
    <p:extLst>
      <p:ext uri="{BB962C8B-B14F-4D97-AF65-F5344CB8AC3E}">
        <p14:creationId xmlns:p14="http://schemas.microsoft.com/office/powerpoint/2010/main" val="116318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SMBC </a:t>
            </a:r>
            <a:r>
              <a:rPr lang="en-US" altLang="ja-JP" dirty="0"/>
              <a:t>Economy and Rates Forecast</a:t>
            </a:r>
            <a:endParaRPr lang="en-US" dirty="0"/>
          </a:p>
        </p:txBody>
      </p:sp>
      <p:graphicFrame>
        <p:nvGraphicFramePr>
          <p:cNvPr id="6" name="Table 7">
            <a:extLst>
              <a:ext uri="{FF2B5EF4-FFF2-40B4-BE49-F238E27FC236}">
                <a16:creationId xmlns:a16="http://schemas.microsoft.com/office/drawing/2014/main" id="{A2122821-B212-439E-994C-71B2D7C5B289}"/>
              </a:ext>
            </a:extLst>
          </p:cNvPr>
          <p:cNvGraphicFramePr>
            <a:graphicFrameLocks noGrp="1"/>
          </p:cNvGraphicFramePr>
          <p:nvPr>
            <p:extLst>
              <p:ext uri="{D42A27DB-BD31-4B8C-83A1-F6EECF244321}">
                <p14:modId xmlns:p14="http://schemas.microsoft.com/office/powerpoint/2010/main" val="1414612119"/>
              </p:ext>
            </p:extLst>
          </p:nvPr>
        </p:nvGraphicFramePr>
        <p:xfrm>
          <a:off x="512848" y="3757202"/>
          <a:ext cx="8132463" cy="2442947"/>
        </p:xfrm>
        <a:graphic>
          <a:graphicData uri="http://schemas.openxmlformats.org/drawingml/2006/table">
            <a:tbl>
              <a:tblPr/>
              <a:tblGrid>
                <a:gridCol w="602608">
                  <a:extLst>
                    <a:ext uri="{9D8B030D-6E8A-4147-A177-3AD203B41FA5}">
                      <a16:colId xmlns:a16="http://schemas.microsoft.com/office/drawing/2014/main" val="20000"/>
                    </a:ext>
                  </a:extLst>
                </a:gridCol>
                <a:gridCol w="837949">
                  <a:extLst>
                    <a:ext uri="{9D8B030D-6E8A-4147-A177-3AD203B41FA5}">
                      <a16:colId xmlns:a16="http://schemas.microsoft.com/office/drawing/2014/main" val="20001"/>
                    </a:ext>
                  </a:extLst>
                </a:gridCol>
                <a:gridCol w="469404">
                  <a:extLst>
                    <a:ext uri="{9D8B030D-6E8A-4147-A177-3AD203B41FA5}">
                      <a16:colId xmlns:a16="http://schemas.microsoft.com/office/drawing/2014/main" val="20002"/>
                    </a:ext>
                  </a:extLst>
                </a:gridCol>
                <a:gridCol w="565682">
                  <a:extLst>
                    <a:ext uri="{9D8B030D-6E8A-4147-A177-3AD203B41FA5}">
                      <a16:colId xmlns:a16="http://schemas.microsoft.com/office/drawing/2014/main" val="20003"/>
                    </a:ext>
                  </a:extLst>
                </a:gridCol>
                <a:gridCol w="565682">
                  <a:extLst>
                    <a:ext uri="{9D8B030D-6E8A-4147-A177-3AD203B41FA5}">
                      <a16:colId xmlns:a16="http://schemas.microsoft.com/office/drawing/2014/main" val="20004"/>
                    </a:ext>
                  </a:extLst>
                </a:gridCol>
                <a:gridCol w="565682">
                  <a:extLst>
                    <a:ext uri="{9D8B030D-6E8A-4147-A177-3AD203B41FA5}">
                      <a16:colId xmlns:a16="http://schemas.microsoft.com/office/drawing/2014/main" val="20005"/>
                    </a:ext>
                  </a:extLst>
                </a:gridCol>
                <a:gridCol w="565682">
                  <a:extLst>
                    <a:ext uri="{9D8B030D-6E8A-4147-A177-3AD203B41FA5}">
                      <a16:colId xmlns:a16="http://schemas.microsoft.com/office/drawing/2014/main" val="20006"/>
                    </a:ext>
                  </a:extLst>
                </a:gridCol>
                <a:gridCol w="565682">
                  <a:extLst>
                    <a:ext uri="{9D8B030D-6E8A-4147-A177-3AD203B41FA5}">
                      <a16:colId xmlns:a16="http://schemas.microsoft.com/office/drawing/2014/main" val="20007"/>
                    </a:ext>
                  </a:extLst>
                </a:gridCol>
                <a:gridCol w="565682">
                  <a:extLst>
                    <a:ext uri="{9D8B030D-6E8A-4147-A177-3AD203B41FA5}">
                      <a16:colId xmlns:a16="http://schemas.microsoft.com/office/drawing/2014/main" val="20008"/>
                    </a:ext>
                  </a:extLst>
                </a:gridCol>
                <a:gridCol w="566201">
                  <a:extLst>
                    <a:ext uri="{9D8B030D-6E8A-4147-A177-3AD203B41FA5}">
                      <a16:colId xmlns:a16="http://schemas.microsoft.com/office/drawing/2014/main" val="20009"/>
                    </a:ext>
                  </a:extLst>
                </a:gridCol>
                <a:gridCol w="565163">
                  <a:extLst>
                    <a:ext uri="{9D8B030D-6E8A-4147-A177-3AD203B41FA5}">
                      <a16:colId xmlns:a16="http://schemas.microsoft.com/office/drawing/2014/main" val="20010"/>
                    </a:ext>
                  </a:extLst>
                </a:gridCol>
                <a:gridCol w="565682">
                  <a:extLst>
                    <a:ext uri="{9D8B030D-6E8A-4147-A177-3AD203B41FA5}">
                      <a16:colId xmlns:a16="http://schemas.microsoft.com/office/drawing/2014/main" val="20011"/>
                    </a:ext>
                  </a:extLst>
                </a:gridCol>
                <a:gridCol w="565682">
                  <a:extLst>
                    <a:ext uri="{9D8B030D-6E8A-4147-A177-3AD203B41FA5}">
                      <a16:colId xmlns:a16="http://schemas.microsoft.com/office/drawing/2014/main" val="20012"/>
                    </a:ext>
                  </a:extLst>
                </a:gridCol>
                <a:gridCol w="565682">
                  <a:extLst>
                    <a:ext uri="{9D8B030D-6E8A-4147-A177-3AD203B41FA5}">
                      <a16:colId xmlns:a16="http://schemas.microsoft.com/office/drawing/2014/main" val="20013"/>
                    </a:ext>
                  </a:extLst>
                </a:gridCol>
              </a:tblGrid>
              <a:tr h="182386">
                <a:tc rowSpan="2" gridSpan="2">
                  <a:txBody>
                    <a:bodyPr/>
                    <a:lstStyle/>
                    <a:p>
                      <a:pPr algn="ctr" fontAlgn="ctr"/>
                      <a:r>
                        <a:rPr lang="en-US" sz="800" b="1" i="0" u="none" strike="noStrike" dirty="0">
                          <a:solidFill>
                            <a:srgbClr val="FFFFFF"/>
                          </a:solidFill>
                          <a:effectLst/>
                          <a:latin typeface="Arial"/>
                        </a:rPr>
                        <a:t>Rates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126649">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9948">
                <a:tc rowSpan="3">
                  <a:txBody>
                    <a:bodyPr/>
                    <a:lstStyle/>
                    <a:p>
                      <a:pPr algn="ctr" fontAlgn="ctr"/>
                      <a:r>
                        <a:rPr lang="en-US" sz="800" b="1" i="0" u="none" strike="noStrike" dirty="0">
                          <a:solidFill>
                            <a:srgbClr val="FFFFFF"/>
                          </a:solidFill>
                          <a:effectLst/>
                          <a:latin typeface="Arial"/>
                        </a:rPr>
                        <a:t>U.S.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FF</a:t>
                      </a:r>
                      <a:r>
                        <a:rPr lang="en-US" sz="700" b="1" i="0" u="none" strike="noStrike" baseline="0" dirty="0">
                          <a:solidFill>
                            <a:srgbClr val="000000"/>
                          </a:solidFill>
                          <a:effectLst/>
                          <a:latin typeface="Arial"/>
                        </a:rPr>
                        <a:t> target range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3.43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4.03</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3.43</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3.87</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3.47</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3.87</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43536">
                <a:tc rowSpan="4">
                  <a:txBody>
                    <a:bodyPr/>
                    <a:lstStyle/>
                    <a:p>
                      <a:pPr algn="ctr" fontAlgn="ctr"/>
                      <a:r>
                        <a:rPr lang="en-US" sz="800" b="1" i="0" u="none" strike="noStrike" dirty="0">
                          <a:solidFill>
                            <a:srgbClr val="FFFFFF"/>
                          </a:solidFill>
                          <a:effectLst/>
                          <a:latin typeface="Arial"/>
                        </a:rPr>
                        <a:t>Germany</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ECB</a:t>
                      </a:r>
                      <a:r>
                        <a:rPr lang="ja-JP" altLang="en-US" sz="700" b="1" i="0" u="none" strike="noStrike" baseline="0" dirty="0">
                          <a:solidFill>
                            <a:srgbClr val="000000"/>
                          </a:solidFill>
                          <a:effectLst/>
                          <a:latin typeface="Arial"/>
                        </a:rPr>
                        <a:t> </a:t>
                      </a:r>
                      <a:r>
                        <a:rPr lang="en-US" altLang="ja-JP" sz="700" b="1" i="0" u="none" strike="noStrike" baseline="0" dirty="0">
                          <a:solidFill>
                            <a:srgbClr val="000000"/>
                          </a:solidFill>
                          <a:effectLst/>
                          <a:latin typeface="Arial"/>
                        </a:rPr>
                        <a:t>refi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ECB depo</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4"/>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Schatz</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2.68</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a:t>
                      </a:r>
                      <a:r>
                        <a:rPr lang="en-US" sz="700" b="1" i="0" u="none" strike="noStrike" baseline="0" dirty="0">
                          <a:solidFill>
                            <a:srgbClr val="000000"/>
                          </a:solidFill>
                          <a:effectLst/>
                          <a:latin typeface="Arial"/>
                        </a:rPr>
                        <a:t>yr Bunds</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2.29</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43536">
                <a:tc rowSpan="3">
                  <a:txBody>
                    <a:bodyPr/>
                    <a:lstStyle/>
                    <a:p>
                      <a:pPr algn="ctr" fontAlgn="ctr"/>
                      <a:r>
                        <a:rPr lang="en-US" sz="800" b="1" i="0" u="none" strike="noStrike" dirty="0">
                          <a:solidFill>
                            <a:srgbClr val="FFFFFF"/>
                          </a:solidFill>
                          <a:effectLst/>
                          <a:latin typeface="Arial"/>
                        </a:rPr>
                        <a:t>Japan</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IOER</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-0.06</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0.20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0.35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0.42</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536">
                <a:tc rowSpan="3">
                  <a:txBody>
                    <a:bodyPr/>
                    <a:lstStyle/>
                    <a:p>
                      <a:pPr algn="ctr" fontAlgn="ctr"/>
                      <a:r>
                        <a:rPr lang="en-US" sz="800" b="1" i="0" u="none" strike="noStrike" dirty="0">
                          <a:solidFill>
                            <a:srgbClr val="FFFFFF"/>
                          </a:solidFill>
                          <a:effectLst/>
                          <a:latin typeface="Arial"/>
                        </a:rPr>
                        <a:t>China</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Policy</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2.39</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2.41</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2.11</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2.26</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2.27</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2.39</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2.27</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2.67</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2.72</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2.62</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graphicFrame>
        <p:nvGraphicFramePr>
          <p:cNvPr id="7" name="Table 8">
            <a:extLst>
              <a:ext uri="{FF2B5EF4-FFF2-40B4-BE49-F238E27FC236}">
                <a16:creationId xmlns:a16="http://schemas.microsoft.com/office/drawing/2014/main" id="{58D397F6-2906-447A-953D-71749218E707}"/>
              </a:ext>
            </a:extLst>
          </p:cNvPr>
          <p:cNvGraphicFramePr>
            <a:graphicFrameLocks noGrp="1"/>
          </p:cNvGraphicFramePr>
          <p:nvPr>
            <p:extLst>
              <p:ext uri="{D42A27DB-BD31-4B8C-83A1-F6EECF244321}">
                <p14:modId xmlns:p14="http://schemas.microsoft.com/office/powerpoint/2010/main" val="2703340519"/>
              </p:ext>
            </p:extLst>
          </p:nvPr>
        </p:nvGraphicFramePr>
        <p:xfrm>
          <a:off x="499696" y="1056926"/>
          <a:ext cx="8132468" cy="2472258"/>
        </p:xfrm>
        <a:graphic>
          <a:graphicData uri="http://schemas.openxmlformats.org/drawingml/2006/table">
            <a:tbl>
              <a:tblPr/>
              <a:tblGrid>
                <a:gridCol w="532485">
                  <a:extLst>
                    <a:ext uri="{9D8B030D-6E8A-4147-A177-3AD203B41FA5}">
                      <a16:colId xmlns:a16="http://schemas.microsoft.com/office/drawing/2014/main" val="20000"/>
                    </a:ext>
                  </a:extLst>
                </a:gridCol>
                <a:gridCol w="916203">
                  <a:extLst>
                    <a:ext uri="{9D8B030D-6E8A-4147-A177-3AD203B41FA5}">
                      <a16:colId xmlns:a16="http://schemas.microsoft.com/office/drawing/2014/main" val="20001"/>
                    </a:ext>
                  </a:extLst>
                </a:gridCol>
                <a:gridCol w="464276">
                  <a:extLst>
                    <a:ext uri="{9D8B030D-6E8A-4147-A177-3AD203B41FA5}">
                      <a16:colId xmlns:a16="http://schemas.microsoft.com/office/drawing/2014/main" val="20002"/>
                    </a:ext>
                  </a:extLst>
                </a:gridCol>
                <a:gridCol w="468324">
                  <a:extLst>
                    <a:ext uri="{9D8B030D-6E8A-4147-A177-3AD203B41FA5}">
                      <a16:colId xmlns:a16="http://schemas.microsoft.com/office/drawing/2014/main" val="20003"/>
                    </a:ext>
                  </a:extLst>
                </a:gridCol>
                <a:gridCol w="468324">
                  <a:extLst>
                    <a:ext uri="{9D8B030D-6E8A-4147-A177-3AD203B41FA5}">
                      <a16:colId xmlns:a16="http://schemas.microsoft.com/office/drawing/2014/main" val="20004"/>
                    </a:ext>
                  </a:extLst>
                </a:gridCol>
                <a:gridCol w="468324">
                  <a:extLst>
                    <a:ext uri="{9D8B030D-6E8A-4147-A177-3AD203B41FA5}">
                      <a16:colId xmlns:a16="http://schemas.microsoft.com/office/drawing/2014/main" val="20005"/>
                    </a:ext>
                  </a:extLst>
                </a:gridCol>
                <a:gridCol w="468324">
                  <a:extLst>
                    <a:ext uri="{9D8B030D-6E8A-4147-A177-3AD203B41FA5}">
                      <a16:colId xmlns:a16="http://schemas.microsoft.com/office/drawing/2014/main" val="20006"/>
                    </a:ext>
                  </a:extLst>
                </a:gridCol>
                <a:gridCol w="468324">
                  <a:extLst>
                    <a:ext uri="{9D8B030D-6E8A-4147-A177-3AD203B41FA5}">
                      <a16:colId xmlns:a16="http://schemas.microsoft.com/office/drawing/2014/main" val="20007"/>
                    </a:ext>
                  </a:extLst>
                </a:gridCol>
                <a:gridCol w="468324">
                  <a:extLst>
                    <a:ext uri="{9D8B030D-6E8A-4147-A177-3AD203B41FA5}">
                      <a16:colId xmlns:a16="http://schemas.microsoft.com/office/drawing/2014/main" val="20008"/>
                    </a:ext>
                  </a:extLst>
                </a:gridCol>
                <a:gridCol w="468324">
                  <a:extLst>
                    <a:ext uri="{9D8B030D-6E8A-4147-A177-3AD203B41FA5}">
                      <a16:colId xmlns:a16="http://schemas.microsoft.com/office/drawing/2014/main" val="20009"/>
                    </a:ext>
                  </a:extLst>
                </a:gridCol>
                <a:gridCol w="468324">
                  <a:extLst>
                    <a:ext uri="{9D8B030D-6E8A-4147-A177-3AD203B41FA5}">
                      <a16:colId xmlns:a16="http://schemas.microsoft.com/office/drawing/2014/main" val="20010"/>
                    </a:ext>
                  </a:extLst>
                </a:gridCol>
                <a:gridCol w="468324">
                  <a:extLst>
                    <a:ext uri="{9D8B030D-6E8A-4147-A177-3AD203B41FA5}">
                      <a16:colId xmlns:a16="http://schemas.microsoft.com/office/drawing/2014/main" val="20011"/>
                    </a:ext>
                  </a:extLst>
                </a:gridCol>
                <a:gridCol w="468324">
                  <a:extLst>
                    <a:ext uri="{9D8B030D-6E8A-4147-A177-3AD203B41FA5}">
                      <a16:colId xmlns:a16="http://schemas.microsoft.com/office/drawing/2014/main" val="20012"/>
                    </a:ext>
                  </a:extLst>
                </a:gridCol>
                <a:gridCol w="384066">
                  <a:extLst>
                    <a:ext uri="{9D8B030D-6E8A-4147-A177-3AD203B41FA5}">
                      <a16:colId xmlns:a16="http://schemas.microsoft.com/office/drawing/2014/main" val="20013"/>
                    </a:ext>
                  </a:extLst>
                </a:gridCol>
                <a:gridCol w="384066">
                  <a:extLst>
                    <a:ext uri="{9D8B030D-6E8A-4147-A177-3AD203B41FA5}">
                      <a16:colId xmlns:a16="http://schemas.microsoft.com/office/drawing/2014/main" val="20014"/>
                    </a:ext>
                  </a:extLst>
                </a:gridCol>
                <a:gridCol w="384066">
                  <a:extLst>
                    <a:ext uri="{9D8B030D-6E8A-4147-A177-3AD203B41FA5}">
                      <a16:colId xmlns:a16="http://schemas.microsoft.com/office/drawing/2014/main" val="20015"/>
                    </a:ext>
                  </a:extLst>
                </a:gridCol>
                <a:gridCol w="384066">
                  <a:extLst>
                    <a:ext uri="{9D8B030D-6E8A-4147-A177-3AD203B41FA5}">
                      <a16:colId xmlns:a16="http://schemas.microsoft.com/office/drawing/2014/main" val="20016"/>
                    </a:ext>
                  </a:extLst>
                </a:gridCol>
              </a:tblGrid>
              <a:tr h="180147">
                <a:tc rowSpan="2" gridSpan="2">
                  <a:txBody>
                    <a:bodyPr/>
                    <a:lstStyle/>
                    <a:p>
                      <a:pPr algn="ctr" fontAlgn="ctr"/>
                      <a:r>
                        <a:rPr lang="en-US" sz="800" b="0" i="0" u="none" strike="noStrike" dirty="0">
                          <a:solidFill>
                            <a:srgbClr val="000000"/>
                          </a:solidFill>
                          <a:effectLst/>
                          <a:latin typeface="Arial"/>
                        </a:rPr>
                        <a:t> </a:t>
                      </a:r>
                    </a:p>
                  </a:txBody>
                  <a:tcPr marL="16881" marR="16881"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gridSpan="3">
                  <a:txBody>
                    <a:bodyPr/>
                    <a:lstStyle/>
                    <a:p>
                      <a:pPr algn="ctr" fontAlgn="ctr"/>
                      <a:r>
                        <a:rPr lang="en-US" sz="800" b="1" i="0" u="none" strike="noStrike" dirty="0">
                          <a:solidFill>
                            <a:srgbClr val="FFFFFF"/>
                          </a:solidFill>
                          <a:effectLst/>
                          <a:latin typeface="Arial"/>
                        </a:rPr>
                        <a:t>2022</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2023</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10727">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72248">
                <a:tc rowSpan="3">
                  <a:txBody>
                    <a:bodyPr/>
                    <a:lstStyle/>
                    <a:p>
                      <a:pPr algn="ctr" fontAlgn="ctr"/>
                      <a:r>
                        <a:rPr lang="en-US" sz="800" b="1" i="0" u="none" strike="noStrike" dirty="0">
                          <a:solidFill>
                            <a:srgbClr val="FFFFFF"/>
                          </a:solidFill>
                          <a:effectLst/>
                          <a:latin typeface="Arial"/>
                        </a:rPr>
                        <a:t>U.S.</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Arial"/>
                        </a:rPr>
                        <a:t>2.7</a:t>
                      </a:r>
                      <a:endParaRPr lang="en-US" sz="900" b="0" i="0" u="none" strike="noStrike" dirty="0">
                        <a:solidFill>
                          <a:srgbClr val="000000"/>
                        </a:solidFill>
                        <a:effectLst/>
                        <a:latin typeface="Arial"/>
                      </a:endParaRP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5.9</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72248">
                <a:tc rowSpan="3">
                  <a:txBody>
                    <a:bodyPr/>
                    <a:lstStyle/>
                    <a:p>
                      <a:pPr algn="ctr" fontAlgn="ctr"/>
                      <a:r>
                        <a:rPr lang="en-US" altLang="ja-JP" sz="800" b="1" i="0" u="none" strike="noStrike" dirty="0">
                          <a:solidFill>
                            <a:srgbClr val="FFFFFF"/>
                          </a:solidFill>
                          <a:effectLst/>
                          <a:latin typeface="Arial"/>
                        </a:rPr>
                        <a:t>Euro</a:t>
                      </a:r>
                      <a:r>
                        <a:rPr lang="en-US" altLang="ja-JP" sz="800" b="1" i="0" u="none" strike="noStrike" baseline="0" dirty="0">
                          <a:solidFill>
                            <a:srgbClr val="FFFFFF"/>
                          </a:solidFill>
                          <a:effectLst/>
                          <a:latin typeface="Arial"/>
                        </a:rPr>
                        <a:t> area</a:t>
                      </a:r>
                      <a:endParaRPr lang="en-US" sz="800" b="1" i="0" u="none" strike="noStrike" dirty="0">
                        <a:solidFill>
                          <a:srgbClr val="FFFFFF"/>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(qoq)</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Inflation</a:t>
                      </a:r>
                      <a:r>
                        <a:rPr lang="en-US" sz="700" b="1" i="0" u="none" strike="noStrike" baseline="0" dirty="0">
                          <a:solidFill>
                            <a:srgbClr val="000000"/>
                          </a:solidFill>
                          <a:effectLst/>
                          <a:latin typeface="Arial"/>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9.3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10.0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76846">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7.7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72248">
                <a:tc rowSpan="3">
                  <a:txBody>
                    <a:bodyPr/>
                    <a:lstStyle/>
                    <a:p>
                      <a:pPr algn="ctr" fontAlgn="ctr"/>
                      <a:r>
                        <a:rPr lang="en-US" sz="800" b="1" i="0" u="none" strike="noStrike" dirty="0">
                          <a:solidFill>
                            <a:srgbClr val="FFFFFF"/>
                          </a:solidFill>
                          <a:effectLst/>
                          <a:latin typeface="Arial"/>
                        </a:rPr>
                        <a:t>Japan</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a:t>
                      </a:r>
                      <a:r>
                        <a:rPr lang="en-US" sz="700" b="1" i="0" u="none" strike="noStrike" baseline="0" dirty="0">
                          <a:solidFill>
                            <a:srgbClr val="000000"/>
                          </a:solidFill>
                          <a:effectLst/>
                          <a:latin typeface="+mn-lt"/>
                        </a:rPr>
                        <a:t>(saar)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3.2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9"/>
                  </a:ext>
                </a:extLst>
              </a:tr>
              <a:tr h="18205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10"/>
                  </a:ext>
                </a:extLst>
              </a:tr>
              <a:tr h="172248">
                <a:tc rowSpan="3">
                  <a:txBody>
                    <a:bodyPr/>
                    <a:lstStyle/>
                    <a:p>
                      <a:pPr algn="ctr" fontAlgn="ctr"/>
                      <a:r>
                        <a:rPr lang="en-US" sz="800" b="1" i="0" u="none" strike="noStrike" dirty="0">
                          <a:solidFill>
                            <a:srgbClr val="FFFFFF"/>
                          </a:solidFill>
                          <a:effectLst/>
                          <a:latin typeface="Arial"/>
                        </a:rPr>
                        <a:t>China</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a:t>
                      </a:r>
                      <a:r>
                        <a:rPr lang="en-US" sz="700" b="1" i="0" u="none" strike="noStrike" baseline="0" dirty="0">
                          <a:solidFill>
                            <a:srgbClr val="000000"/>
                          </a:solidFill>
                          <a:effectLst/>
                          <a:latin typeface="Arial"/>
                        </a:rPr>
                        <a:t>l GDP(YoY)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6.3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1"/>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5.8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3"/>
                  </a:ext>
                </a:extLst>
              </a:tr>
            </a:tbl>
          </a:graphicData>
        </a:graphic>
      </p:graphicFrame>
      <p:sp>
        <p:nvSpPr>
          <p:cNvPr id="5" name="Text Placeholder 3">
            <a:extLst>
              <a:ext uri="{FF2B5EF4-FFF2-40B4-BE49-F238E27FC236}">
                <a16:creationId xmlns:a16="http://schemas.microsoft.com/office/drawing/2014/main" id="{6FC9D498-6007-4786-8755-CA3D5B02C7A0}"/>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38828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30AD1F-0512-457E-8EF1-CEFA9A730FFD}"/>
              </a:ext>
            </a:extLst>
          </p:cNvPr>
          <p:cNvSpPr>
            <a:spLocks noGrp="1"/>
          </p:cNvSpPr>
          <p:nvPr>
            <p:ph type="title"/>
          </p:nvPr>
        </p:nvSpPr>
        <p:spPr/>
        <p:txBody>
          <a:bodyPr/>
          <a:lstStyle/>
          <a:p>
            <a:r>
              <a:rPr lang="en-US" dirty="0"/>
              <a:t>SMBC </a:t>
            </a:r>
            <a:r>
              <a:rPr lang="en-US" altLang="ja-JP" dirty="0"/>
              <a:t>FX Forecast</a:t>
            </a:r>
            <a:endParaRPr lang="en-US" dirty="0"/>
          </a:p>
        </p:txBody>
      </p:sp>
      <p:graphicFrame>
        <p:nvGraphicFramePr>
          <p:cNvPr id="4" name="Table 3">
            <a:extLst>
              <a:ext uri="{FF2B5EF4-FFF2-40B4-BE49-F238E27FC236}">
                <a16:creationId xmlns:a16="http://schemas.microsoft.com/office/drawing/2014/main" id="{22704974-E2D5-4F27-A9D8-E269629FBC56}"/>
              </a:ext>
            </a:extLst>
          </p:cNvPr>
          <p:cNvGraphicFramePr>
            <a:graphicFrameLocks noGrp="1"/>
          </p:cNvGraphicFramePr>
          <p:nvPr>
            <p:extLst>
              <p:ext uri="{D42A27DB-BD31-4B8C-83A1-F6EECF244321}">
                <p14:modId xmlns:p14="http://schemas.microsoft.com/office/powerpoint/2010/main" val="2470441394"/>
              </p:ext>
            </p:extLst>
          </p:nvPr>
        </p:nvGraphicFramePr>
        <p:xfrm>
          <a:off x="495528" y="1011603"/>
          <a:ext cx="8161160" cy="5087329"/>
        </p:xfrm>
        <a:graphic>
          <a:graphicData uri="http://schemas.openxmlformats.org/drawingml/2006/table">
            <a:tbl>
              <a:tblPr/>
              <a:tblGrid>
                <a:gridCol w="605171">
                  <a:extLst>
                    <a:ext uri="{9D8B030D-6E8A-4147-A177-3AD203B41FA5}">
                      <a16:colId xmlns:a16="http://schemas.microsoft.com/office/drawing/2014/main" val="20000"/>
                    </a:ext>
                  </a:extLst>
                </a:gridCol>
                <a:gridCol w="916401">
                  <a:extLst>
                    <a:ext uri="{9D8B030D-6E8A-4147-A177-3AD203B41FA5}">
                      <a16:colId xmlns:a16="http://schemas.microsoft.com/office/drawing/2014/main" val="20001"/>
                    </a:ext>
                  </a:extLst>
                </a:gridCol>
                <a:gridCol w="553299">
                  <a:extLst>
                    <a:ext uri="{9D8B030D-6E8A-4147-A177-3AD203B41FA5}">
                      <a16:colId xmlns:a16="http://schemas.microsoft.com/office/drawing/2014/main" val="20002"/>
                    </a:ext>
                  </a:extLst>
                </a:gridCol>
                <a:gridCol w="553299">
                  <a:extLst>
                    <a:ext uri="{9D8B030D-6E8A-4147-A177-3AD203B41FA5}">
                      <a16:colId xmlns:a16="http://schemas.microsoft.com/office/drawing/2014/main" val="20003"/>
                    </a:ext>
                  </a:extLst>
                </a:gridCol>
                <a:gridCol w="553299">
                  <a:extLst>
                    <a:ext uri="{9D8B030D-6E8A-4147-A177-3AD203B41FA5}">
                      <a16:colId xmlns:a16="http://schemas.microsoft.com/office/drawing/2014/main" val="20004"/>
                    </a:ext>
                  </a:extLst>
                </a:gridCol>
                <a:gridCol w="553299">
                  <a:extLst>
                    <a:ext uri="{9D8B030D-6E8A-4147-A177-3AD203B41FA5}">
                      <a16:colId xmlns:a16="http://schemas.microsoft.com/office/drawing/2014/main" val="20005"/>
                    </a:ext>
                  </a:extLst>
                </a:gridCol>
                <a:gridCol w="553299">
                  <a:extLst>
                    <a:ext uri="{9D8B030D-6E8A-4147-A177-3AD203B41FA5}">
                      <a16:colId xmlns:a16="http://schemas.microsoft.com/office/drawing/2014/main" val="20006"/>
                    </a:ext>
                  </a:extLst>
                </a:gridCol>
                <a:gridCol w="553299">
                  <a:extLst>
                    <a:ext uri="{9D8B030D-6E8A-4147-A177-3AD203B41FA5}">
                      <a16:colId xmlns:a16="http://schemas.microsoft.com/office/drawing/2014/main" val="20007"/>
                    </a:ext>
                  </a:extLst>
                </a:gridCol>
                <a:gridCol w="553299">
                  <a:extLst>
                    <a:ext uri="{9D8B030D-6E8A-4147-A177-3AD203B41FA5}">
                      <a16:colId xmlns:a16="http://schemas.microsoft.com/office/drawing/2014/main" val="20008"/>
                    </a:ext>
                  </a:extLst>
                </a:gridCol>
                <a:gridCol w="553299">
                  <a:extLst>
                    <a:ext uri="{9D8B030D-6E8A-4147-A177-3AD203B41FA5}">
                      <a16:colId xmlns:a16="http://schemas.microsoft.com/office/drawing/2014/main" val="20009"/>
                    </a:ext>
                  </a:extLst>
                </a:gridCol>
                <a:gridCol w="553299">
                  <a:extLst>
                    <a:ext uri="{9D8B030D-6E8A-4147-A177-3AD203B41FA5}">
                      <a16:colId xmlns:a16="http://schemas.microsoft.com/office/drawing/2014/main" val="20010"/>
                    </a:ext>
                  </a:extLst>
                </a:gridCol>
                <a:gridCol w="553299">
                  <a:extLst>
                    <a:ext uri="{9D8B030D-6E8A-4147-A177-3AD203B41FA5}">
                      <a16:colId xmlns:a16="http://schemas.microsoft.com/office/drawing/2014/main" val="20011"/>
                    </a:ext>
                  </a:extLst>
                </a:gridCol>
                <a:gridCol w="553299">
                  <a:extLst>
                    <a:ext uri="{9D8B030D-6E8A-4147-A177-3AD203B41FA5}">
                      <a16:colId xmlns:a16="http://schemas.microsoft.com/office/drawing/2014/main" val="20012"/>
                    </a:ext>
                  </a:extLst>
                </a:gridCol>
                <a:gridCol w="553299">
                  <a:extLst>
                    <a:ext uri="{9D8B030D-6E8A-4147-A177-3AD203B41FA5}">
                      <a16:colId xmlns:a16="http://schemas.microsoft.com/office/drawing/2014/main" val="20013"/>
                    </a:ext>
                  </a:extLst>
                </a:gridCol>
              </a:tblGrid>
              <a:tr h="384730">
                <a:tc rowSpan="2" gridSpan="2">
                  <a:txBody>
                    <a:bodyPr/>
                    <a:lstStyle/>
                    <a:p>
                      <a:pPr algn="ctr" fontAlgn="b"/>
                      <a:r>
                        <a:rPr lang="en-US" sz="800" b="0" i="0" u="none" strike="noStrike" dirty="0">
                          <a:solidFill>
                            <a:srgbClr val="000000"/>
                          </a:solidFill>
                          <a:effectLst/>
                          <a:latin typeface="Arial"/>
                        </a:rPr>
                        <a:t> </a:t>
                      </a:r>
                    </a:p>
                  </a:txBody>
                  <a:tcPr marL="42203" marR="25322" marT="0" marB="0" anchor="b">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49071">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619240">
                <a:tc rowSpan="2">
                  <a:txBody>
                    <a:bodyPr/>
                    <a:lstStyle/>
                    <a:p>
                      <a:pPr algn="ctr" fontAlgn="ctr"/>
                      <a:r>
                        <a:rPr lang="en-US" sz="800" b="1" i="0" u="none" strike="noStrike" dirty="0">
                          <a:solidFill>
                            <a:srgbClr val="FFFFFF"/>
                          </a:solidFill>
                          <a:effectLst/>
                          <a:latin typeface="Arial"/>
                        </a:rPr>
                        <a:t>USD/JPY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altLang="ja-JP" sz="800" b="1" i="0" u="none" strike="noStrike" dirty="0">
                          <a:solidFill>
                            <a:srgbClr val="000000"/>
                          </a:solidFill>
                          <a:effectLst/>
                          <a:latin typeface="Arial"/>
                        </a:rPr>
                        <a:t>Range</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130.58</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151.95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127.23</a:t>
                      </a:r>
                    </a:p>
                    <a:p>
                      <a:pPr algn="ctr" fontAlgn="ct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137.91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130.64</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145.07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137.25</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149.71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138.00</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152.00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147.00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126.00</a:t>
                      </a:r>
                    </a:p>
                    <a:p>
                      <a:pPr algn="ctr" fontAlgn="ctr"/>
                      <a:r>
                        <a:rPr lang="en-US" sz="900" b="0" i="0" u="none" strike="noStrike" dirty="0">
                          <a:solidFill>
                            <a:srgbClr val="000000"/>
                          </a:solidFill>
                          <a:effectLst/>
                          <a:latin typeface="+mn-lt"/>
                        </a:rPr>
                        <a:t>~</a:t>
                      </a:r>
                    </a:p>
                    <a:p>
                      <a:pPr algn="ctr" fontAlgn="ctr"/>
                      <a:r>
                        <a:rPr lang="en-US" sz="900" b="0" i="0" u="none" strike="noStrike" dirty="0">
                          <a:solidFill>
                            <a:srgbClr val="000000"/>
                          </a:solidFill>
                          <a:effectLst/>
                          <a:latin typeface="+mn-lt"/>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128.00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128.00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113.47</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151.95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127.23</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152.00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126.00</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147.00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2"/>
                  </a:ext>
                </a:extLst>
              </a:tr>
              <a:tr h="181739">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132.86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144.31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149.37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131.12</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3"/>
                  </a:ext>
                </a:extLst>
              </a:tr>
              <a:tr h="570001">
                <a:tc rowSpan="2">
                  <a:txBody>
                    <a:bodyPr/>
                    <a:lstStyle/>
                    <a:p>
                      <a:pPr algn="ctr" fontAlgn="ctr"/>
                      <a:r>
                        <a:rPr lang="en-US" sz="800" b="1" i="0" u="none" strike="noStrike" dirty="0">
                          <a:solidFill>
                            <a:srgbClr val="FFFFFF"/>
                          </a:solidFill>
                          <a:effectLst/>
                          <a:latin typeface="Arial"/>
                        </a:rPr>
                        <a:t>EUR/USD</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0.9633</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1.0735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1.0484</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1.1033</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1.0635</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1.1095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1.0488</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1.1276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1.0200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0.9536</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1.1495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1.1276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4"/>
                  </a:ext>
                </a:extLst>
              </a:tr>
              <a:tr h="198262">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1.0705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1.0839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1.0909</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1.0573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1.0705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5"/>
                  </a:ext>
                </a:extLst>
              </a:tr>
              <a:tr h="636087">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USD/CAD</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tx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1.3275</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1.3885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1.3291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1.3832</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1.3151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1.3642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1.3110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1.3685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1.2800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1.2700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1.2477</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lang="en-US" sz="900" b="0" i="0" u="none" strike="noStrike" dirty="0">
                          <a:solidFill>
                            <a:srgbClr val="000000"/>
                          </a:solidFill>
                          <a:effectLst/>
                          <a:latin typeface="+mn-lt"/>
                        </a:rPr>
                        <a:t>1.3885</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1.2700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val="10009"/>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lumMod val="40000"/>
                          <a:lumOff val="60000"/>
                        </a:schemeClr>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1.3554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1.3516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1.3577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1.3400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1.3554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0"/>
                  </a:ext>
                </a:extLst>
              </a:tr>
              <a:tr h="667883">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CAD/JPY</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96.76</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109.11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95.13</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100.59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97.54</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109.21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105.02</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110.86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115.00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99.00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113.00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92.00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104.00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94.00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94.00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107.00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89.77</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110.06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95.13</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115.00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92.00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 of period</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98.28</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109.04</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110.01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106.60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103.70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100.75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101.50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106.60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101.50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2"/>
                  </a:ext>
                </a:extLst>
              </a:tr>
              <a:tr h="535711">
                <a:tc rowSpan="2">
                  <a:txBody>
                    <a:bodyPr/>
                    <a:lstStyle/>
                    <a:p>
                      <a:pPr algn="ctr" fontAlgn="ctr"/>
                      <a:r>
                        <a:rPr lang="en-US" sz="800" b="1" i="0" u="none" strike="noStrike" dirty="0">
                          <a:solidFill>
                            <a:srgbClr val="FFFFFF"/>
                          </a:solidFill>
                          <a:effectLst/>
                          <a:latin typeface="Arial"/>
                        </a:rPr>
                        <a:t>EUR/JPY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r>
                        <a:rPr lang="en-US" sz="800" b="1" i="0" u="none" strike="noStrike" baseline="0" dirty="0">
                          <a:solidFill>
                            <a:srgbClr val="000000"/>
                          </a:solidFill>
                          <a:effectLst/>
                          <a:latin typeface="Arial"/>
                        </a:rPr>
                        <a:t> </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138.81</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138.19</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145.67</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143.12</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157.92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151.42</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159.76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148.00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162.00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149.00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149.00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124.40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137.39</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162.00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6"/>
                  </a:ext>
                </a:extLst>
              </a:tr>
              <a:tr h="249071">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144.01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157.43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157.93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152.25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145.60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139.65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143.10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143.10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152.25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143.10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7"/>
                  </a:ext>
                </a:extLst>
              </a:tr>
              <a:tr h="297392">
                <a:tc gridSpan="2">
                  <a:txBody>
                    <a:bodyPr/>
                    <a:lstStyle/>
                    <a:p>
                      <a:pPr algn="ctr" fontAlgn="ctr"/>
                      <a:r>
                        <a:rPr lang="en-US" sz="800" b="1" i="0" u="none" strike="noStrike" dirty="0">
                          <a:solidFill>
                            <a:srgbClr val="FFFFFF"/>
                          </a:solidFill>
                          <a:effectLst/>
                          <a:latin typeface="Arial"/>
                        </a:rPr>
                        <a:t>Oil price (WTI futures)</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75000"/>
                      </a:schemeClr>
                    </a:solidFill>
                  </a:tcPr>
                </a:tc>
                <a:tc hMerge="1">
                  <a:txBody>
                    <a:bodyPr/>
                    <a:lstStyle/>
                    <a:p>
                      <a:endParaRPr lang="en-US"/>
                    </a:p>
                  </a:txBody>
                  <a:tcPr/>
                </a:tc>
                <a:tc>
                  <a:txBody>
                    <a:bodyPr/>
                    <a:lstStyle/>
                    <a:p>
                      <a:pPr algn="ctr" fontAlgn="ctr"/>
                      <a:r>
                        <a:rPr lang="en-US" sz="900" b="0" i="0" u="none" strike="noStrike" dirty="0">
                          <a:solidFill>
                            <a:srgbClr val="000000"/>
                          </a:solidFill>
                          <a:effectLst/>
                          <a:latin typeface="Arial"/>
                        </a:rPr>
                        <a:t>82.64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75.99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73.67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82.23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89.50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85.50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79.50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79.50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98.74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80.35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81.38</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Text Placeholder 3">
            <a:extLst>
              <a:ext uri="{FF2B5EF4-FFF2-40B4-BE49-F238E27FC236}">
                <a16:creationId xmlns:a16="http://schemas.microsoft.com/office/drawing/2014/main" id="{01453D23-83EC-4D9A-A489-787384DD736E}"/>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3458649244"/>
      </p:ext>
    </p:extLst>
  </p:cSld>
  <p:clrMapOvr>
    <a:masterClrMapping/>
  </p:clrMapOvr>
</p:sld>
</file>

<file path=ppt/theme/theme1.xml><?xml version="1.0" encoding="utf-8"?>
<a:theme xmlns:a="http://schemas.openxmlformats.org/drawingml/2006/main" name="smbc_guidelines">
  <a:themeElements>
    <a:clrScheme name="SMBC Color Palette">
      <a:dk1>
        <a:srgbClr val="000000"/>
      </a:dk1>
      <a:lt1>
        <a:srgbClr val="FFFFFF"/>
      </a:lt1>
      <a:dk2>
        <a:srgbClr val="E4EAE8"/>
      </a:dk2>
      <a:lt2>
        <a:srgbClr val="CFE7EE"/>
      </a:lt2>
      <a:accent1>
        <a:srgbClr val="7A988D"/>
      </a:accent1>
      <a:accent2>
        <a:srgbClr val="D7D5CE"/>
      </a:accent2>
      <a:accent3>
        <a:srgbClr val="9B845A"/>
      </a:accent3>
      <a:accent4>
        <a:srgbClr val="DDBD6E"/>
      </a:accent4>
      <a:accent5>
        <a:srgbClr val="317589"/>
      </a:accent5>
      <a:accent6>
        <a:srgbClr val="7F7F7F"/>
      </a:accent6>
      <a:hlink>
        <a:srgbClr val="0000FF"/>
      </a:hlink>
      <a:folHlink>
        <a:srgbClr val="8CDF7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DADAD"/>
        </a:solidFill>
        <a:ln>
          <a:noFill/>
        </a:ln>
        <a:effectLst/>
      </a:spPr>
      <a:bodyPr lIns="0" tIns="0" rIns="0" bIns="0" rtlCol="0" anchor="t" anchorCtr="0"/>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rmAutofit/>
      </a:bodyPr>
      <a:lstStyle>
        <a:defPPr marL="171450" indent="-171450">
          <a:buClr>
            <a:srgbClr val="7F7F7F"/>
          </a:buClr>
          <a:buSzPct val="100000"/>
          <a:buFont typeface="Wingdings 2"/>
          <a:buChar char=""/>
          <a:defRPr sz="900" baseline="0" dirty="0" smtClean="0"/>
        </a:defPPr>
      </a:lstStyle>
    </a:txDef>
  </a:objectDefaults>
  <a:extraClrSchemeLst/>
  <a:extLst>
    <a:ext uri="{05A4C25C-085E-4340-85A3-A5531E510DB2}">
      <thm15:themeFamily xmlns:thm15="http://schemas.microsoft.com/office/thememl/2012/main" name="SMBC-PPT" id="{310165F5-4CD4-8744-B89B-1883DDCD1D3A}" vid="{D28B41C8-B863-D440-8058-CDB8121D9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F5136AE-22E5-2F4A-8F56-DB4623E81135}">
  <we:reference id="fa000000002" version="1.0.0.0" store="en-us" storeType="FirstParty"/>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Sensitivity xmlns="37455cfc-f710-4734-8642-f02e8016b6f3">RED - Confidential / Customer Information</Sensitivity>
    <_dlc_ExpireDateSaved xmlns="http://schemas.microsoft.com/sharepoint/v3" xsi:nil="true"/>
    <_dlc_ExpireDate xmlns="http://schemas.microsoft.com/sharepoint/v3">2071-03-12T19:15:16+00:00</_dlc_Expire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LM700</p:Name>
  <p:Description/>
  <p:Statement/>
  <p:PolicyItems>
    <p:PolicyItem featureId="Microsoft.Office.RecordsManagement.PolicyFeatures.Expiration" staticId="0x0101007EC77EBD174F66418028960A3444E1D1|1741262249" UniqueId="0a756908-3728-414e-8166-3730c24a09b8">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50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5.xml><?xml version="1.0" encoding="utf-8"?>
<ct:contentTypeSchema xmlns:ct="http://schemas.microsoft.com/office/2006/metadata/contentType" xmlns:ma="http://schemas.microsoft.com/office/2006/metadata/properties/metaAttributes" ct:_="" ma:_="" ma:contentTypeName="LM700" ma:contentTypeID="0x0101007EC77EBD174F66418028960A3444E1D1009AAE049A73F4CC4D9DE8D7F2EA68717A" ma:contentTypeVersion="9" ma:contentTypeDescription="" ma:contentTypeScope="" ma:versionID="301cb2e3d0d8bccb4b6f6f91279d1e8d">
  <xsd:schema xmlns:xsd="http://www.w3.org/2001/XMLSchema" xmlns:xs="http://www.w3.org/2001/XMLSchema" xmlns:p="http://schemas.microsoft.com/office/2006/metadata/properties" xmlns:ns1="http://schemas.microsoft.com/sharepoint/v3" xmlns:ns2="37455cfc-f710-4734-8642-f02e8016b6f3" targetNamespace="http://schemas.microsoft.com/office/2006/metadata/properties" ma:root="true" ma:fieldsID="a43474cb5e8417391f05424808462798" ns1:_="" ns2:_="">
    <xsd:import namespace="http://schemas.microsoft.com/sharepoint/v3"/>
    <xsd:import namespace="37455cfc-f710-4734-8642-f02e8016b6f3"/>
    <xsd:element name="properties">
      <xsd:complexType>
        <xsd:sequence>
          <xsd:element name="documentManagement">
            <xsd:complexType>
              <xsd:all>
                <xsd:element ref="ns1:_dlc_Exempt" minOccurs="0"/>
                <xsd:element ref="ns1:_dlc_ExpireDateSaved" minOccurs="0"/>
                <xsd:element ref="ns1:_dlc_ExpireDate" minOccurs="0"/>
                <xsd:element ref="ns2:Sensi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9" nillable="true" ma:displayName="Exempt from Policy" ma:hidden="true" ma:internalName="_dlc_Exempt" ma:readOnly="true">
      <xsd:simpleType>
        <xsd:restriction base="dms:Unknown"/>
      </xsd:simpleType>
    </xsd:element>
    <xsd:element name="_dlc_ExpireDateSaved" ma:index="10" nillable="true" ma:displayName="Original Expiration Date" ma:hidden="true" ma:internalName="_dlc_ExpireDateSaved" ma:readOnly="true">
      <xsd:simpleType>
        <xsd:restriction base="dms:DateTime"/>
      </xsd:simpleType>
    </xsd:element>
    <xsd:element name="_dlc_ExpireDate" ma:index="11"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7455cfc-f710-4734-8642-f02e8016b6f3" elementFormDefault="qualified">
    <xsd:import namespace="http://schemas.microsoft.com/office/2006/documentManagement/types"/>
    <xsd:import namespace="http://schemas.microsoft.com/office/infopath/2007/PartnerControls"/>
    <xsd:element name="Sensitivity" ma:index="12" nillable="true" ma:displayName="Sensitivity Type" ma:default="RED - Confidential / Customer Information" ma:format="Dropdown" ma:internalName="Sensitivity">
      <xsd:simpleType>
        <xsd:restriction base="dms:Choice">
          <xsd:enumeration value="AMBER - Internal Use Only"/>
          <xsd:enumeration value="GREEN - Public"/>
          <xsd:enumeration value="RED - Confidential / Customer Information"/>
          <xsd:enumeration value="RED - Secret or Business Secre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D78042-B2CA-4299-8243-158BEF91A612}">
  <ds:schemaRefs>
    <ds:schemaRef ds:uri="37455cfc-f710-4734-8642-f02e8016b6f3"/>
    <ds:schemaRef ds:uri="http://schemas.microsoft.com/office/2006/documentManagement/types"/>
    <ds:schemaRef ds:uri="http://purl.org/dc/dcmitype/"/>
    <ds:schemaRef ds:uri="http://purl.org/dc/terms/"/>
    <ds:schemaRef ds:uri="http://schemas.microsoft.com/sharepoint/v3"/>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CBA5B20-F8CE-41A0-A583-F0530D4106F8}">
  <ds:schemaRefs>
    <ds:schemaRef ds:uri="http://schemas.microsoft.com/sharepoint/v3/contenttype/forms"/>
  </ds:schemaRefs>
</ds:datastoreItem>
</file>

<file path=customXml/itemProps3.xml><?xml version="1.0" encoding="utf-8"?>
<ds:datastoreItem xmlns:ds="http://schemas.openxmlformats.org/officeDocument/2006/customXml" ds:itemID="{0D7CC125-CF7F-415A-B572-312AE49FBEC9}">
  <ds:schemaRefs>
    <ds:schemaRef ds:uri="office.server.policy"/>
  </ds:schemaRefs>
</ds:datastoreItem>
</file>

<file path=customXml/itemProps4.xml><?xml version="1.0" encoding="utf-8"?>
<ds:datastoreItem xmlns:ds="http://schemas.openxmlformats.org/officeDocument/2006/customXml" ds:itemID="{EF19484C-D505-45DB-B3C9-64164BEADD76}">
  <ds:schemaRefs>
    <ds:schemaRef ds:uri="http://schemas.microsoft.com/sharepoint/events"/>
  </ds:schemaRefs>
</ds:datastoreItem>
</file>

<file path=customXml/itemProps5.xml><?xml version="1.0" encoding="utf-8"?>
<ds:datastoreItem xmlns:ds="http://schemas.openxmlformats.org/officeDocument/2006/customXml" ds:itemID="{E06EEC20-B60E-4BED-9810-85F0B04B78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7455cfc-f710-4734-8642-f02e8016b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1786</Words>
  <Application>Microsoft Office PowerPoint</Application>
  <PresentationFormat>On-screen Show (4:3)</PresentationFormat>
  <Paragraphs>704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Symbol</vt:lpstr>
      <vt:lpstr>Times New Roman</vt:lpstr>
      <vt:lpstr>Wingdings</vt:lpstr>
      <vt:lpstr>Wingdings 2</vt:lpstr>
      <vt:lpstr>smbc_guidelines</vt:lpstr>
      <vt:lpstr>PowerPoint Presentation</vt:lpstr>
      <vt:lpstr>PowerPoint Presentation</vt:lpstr>
      <vt:lpstr>Funds for Expanding Demand Have Started to Thin Out</vt:lpstr>
      <vt:lpstr>Funds for Expanding Demand Have Started to Thin Out (continued)</vt:lpstr>
      <vt:lpstr>SMBC Economy and Rates Forecast</vt:lpstr>
      <vt:lpstr>SMBC FX Forecast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 up to three lines  Arial Regular 26 pt.  use one cover only</dc:title>
  <dc:creator>Siho Ellsmore</dc:creator>
  <cp:lastModifiedBy>Junko Nishioka</cp:lastModifiedBy>
  <cp:revision>5237</cp:revision>
  <cp:lastPrinted>2020-03-06T19:28:24Z</cp:lastPrinted>
  <dcterms:created xsi:type="dcterms:W3CDTF">2018-05-29T20:04:28Z</dcterms:created>
  <dcterms:modified xsi:type="dcterms:W3CDTF">2023-10-30T12:14:02Z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0x0101007EC77EBD174F66418028960A3444E1D1009AAE049A73F4CC4D9DE8D7F2EA68717A</vt:lpwstr>
  </property>
  <property fmtid="{D5CDD505-2E9C-101B-9397-08002B2CF9AE}" pid="3" name="_dlc_policyId">
    <vt:lpwstr>0x0101007EC77EBD174F66418028960A3444E1D1|1741262249</vt:lpwstr>
  </property>
  <property fmtid="{D5CDD505-2E9C-101B-9397-08002B2CF9AE}" pid="4" name="ItemRetentionFormula">
    <vt:lpwstr>&lt;formula id="Microsoft.Office.RecordsManagement.PolicyFeatures.Expiration.Formula.BuiltIn"&gt;&lt;number&gt;50&lt;/number&gt;&lt;property&gt;Modified&lt;/property&gt;&lt;propertyId&gt;28cf69c5-fa48-462a-b5cd-27b6f9d2bd5f&lt;/propertyId&gt;&lt;period&gt;years&lt;/period&gt;&lt;/formula&gt;</vt:lpwstr>
  </property>
</Properties>
</file>