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3.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4.xml" ContentType="application/vnd.openxmlformats-officedocument.drawingml.chartshape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48" r:id="rId6"/>
  </p:sldMasterIdLst>
  <p:notesMasterIdLst>
    <p:notesMasterId r:id="rId13"/>
  </p:notesMasterIdLst>
  <p:handoutMasterIdLst>
    <p:handoutMasterId r:id="rId14"/>
  </p:handoutMasterIdLst>
  <p:sldIdLst>
    <p:sldId id="387" r:id="rId7"/>
    <p:sldId id="443" r:id="rId8"/>
    <p:sldId id="1584" r:id="rId9"/>
    <p:sldId id="461" r:id="rId10"/>
    <p:sldId id="1632" r:id="rId11"/>
    <p:sldId id="1634" r:id="rId12"/>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2880">
          <p15:clr>
            <a:srgbClr val="A4A3A4"/>
          </p15:clr>
        </p15:guide>
        <p15:guide id="3" orient="horz" pos="497">
          <p15:clr>
            <a:srgbClr val="A4A3A4"/>
          </p15:clr>
        </p15:guide>
        <p15:guide id="4" orient="horz" pos="2088" userDrawn="1">
          <p15:clr>
            <a:srgbClr val="A4A3A4"/>
          </p15:clr>
        </p15:guide>
        <p15:guide id="5" orient="horz" pos="2376" userDrawn="1">
          <p15:clr>
            <a:srgbClr val="A4A3A4"/>
          </p15:clr>
        </p15:guide>
        <p15:guide id="6" orient="horz" pos="3648" userDrawn="1">
          <p15:clr>
            <a:srgbClr val="A4A3A4"/>
          </p15:clr>
        </p15:guide>
        <p15:guide id="7" orient="horz" pos="893">
          <p15:clr>
            <a:srgbClr val="A4A3A4"/>
          </p15:clr>
        </p15:guide>
        <p15:guide id="8" orient="horz" pos="4272" userDrawn="1">
          <p15:clr>
            <a:srgbClr val="A4A3A4"/>
          </p15:clr>
        </p15:guide>
        <p15:guide id="9" orient="horz" pos="3984" userDrawn="1">
          <p15:clr>
            <a:srgbClr val="A4A3A4"/>
          </p15:clr>
        </p15:guide>
        <p15:guide id="10" orient="horz" pos="213">
          <p15:clr>
            <a:srgbClr val="A4A3A4"/>
          </p15:clr>
        </p15:guide>
        <p15:guide id="11" orient="horz" pos="2496" userDrawn="1">
          <p15:clr>
            <a:srgbClr val="A4A3A4"/>
          </p15:clr>
        </p15:guide>
        <p15:guide id="12" orient="horz" pos="144" userDrawn="1">
          <p15:clr>
            <a:srgbClr val="A4A3A4"/>
          </p15:clr>
        </p15:guide>
        <p15:guide id="13" orient="horz" pos="2856" userDrawn="1">
          <p15:clr>
            <a:srgbClr val="A4A3A4"/>
          </p15:clr>
        </p15:guide>
        <p15:guide id="14" orient="horz" pos="672">
          <p15:clr>
            <a:srgbClr val="A4A3A4"/>
          </p15:clr>
        </p15:guide>
        <p15:guide id="16" pos="2544" userDrawn="1">
          <p15:clr>
            <a:srgbClr val="A4A3A4"/>
          </p15:clr>
        </p15:guide>
        <p15:guide id="17" pos="5472" userDrawn="1">
          <p15:clr>
            <a:srgbClr val="A4A3A4"/>
          </p15:clr>
        </p15:guide>
        <p15:guide id="18" pos="5473">
          <p15:clr>
            <a:srgbClr val="A4A3A4"/>
          </p15:clr>
        </p15:guide>
        <p15:guide id="19" pos="2232" userDrawn="1">
          <p15:clr>
            <a:srgbClr val="A4A3A4"/>
          </p15:clr>
        </p15:guide>
        <p15:guide id="21" pos="506">
          <p15:clr>
            <a:srgbClr val="A4A3A4"/>
          </p15:clr>
        </p15:guide>
        <p15:guide id="22" pos="2744">
          <p15:clr>
            <a:srgbClr val="A4A3A4"/>
          </p15:clr>
        </p15:guide>
        <p15:guide id="23" pos="291">
          <p15:clr>
            <a:srgbClr val="A4A3A4"/>
          </p15:clr>
        </p15:guide>
        <p15:guide id="24" pos="3048" userDrawn="1">
          <p15:clr>
            <a:srgbClr val="A4A3A4"/>
          </p15:clr>
        </p15:guide>
        <p15:guide id="25" pos="1382">
          <p15:clr>
            <a:srgbClr val="A4A3A4"/>
          </p15:clr>
        </p15:guide>
        <p15:guide id="26" orient="horz" pos="888" userDrawn="1">
          <p15:clr>
            <a:srgbClr val="A4A3A4"/>
          </p15:clr>
        </p15:guide>
        <p15:guide id="27" orient="horz" pos="2256" userDrawn="1">
          <p15:clr>
            <a:srgbClr val="A4A3A4"/>
          </p15:clr>
        </p15:guide>
        <p15:guide id="28" pos="27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09">
          <p15:clr>
            <a:srgbClr val="A4A3A4"/>
          </p15:clr>
        </p15:guide>
        <p15:guide id="4" pos="2208">
          <p15:clr>
            <a:srgbClr val="A4A3A4"/>
          </p15:clr>
        </p15:guide>
        <p15:guide id="5" orient="horz" pos="2899">
          <p15:clr>
            <a:srgbClr val="A4A3A4"/>
          </p15:clr>
        </p15:guide>
        <p15:guide id="6" orient="horz" pos="2928">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AE6C342-B334-6BD6-B4FC-97C26746CE11}" name="Emilio Carril" initials="EC" userId="S::ecarril@smbcgroup.com::6e5a5c9e-40e1-4d44-8d1e-288e39fbc63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Emilio Carril" initials="EC" lastIdx="4" clrIdx="0"/>
  <p:cmAuthor id="1" name="Junko Nishioka" initials="JN" lastIdx="2" clrIdx="1"/>
  <p:cmAuthor id="2" name="Siho Ellsmore" initials="SE" lastIdx="1" clrIdx="2">
    <p:extLst>
      <p:ext uri="{19B8F6BF-5375-455C-9EA6-DF929625EA0E}">
        <p15:presenceInfo xmlns:p15="http://schemas.microsoft.com/office/powerpoint/2012/main" userId="S::sellsmore@smbcgroup.com::5ccdd168-b847-4dda-a8a4-72a4322ed60c" providerId="AD"/>
      </p:ext>
    </p:extLst>
  </p:cmAuthor>
  <p:cmAuthor id="3" name="Maria Piork" initials="MP" lastIdx="1" clrIdx="3">
    <p:extLst>
      <p:ext uri="{19B8F6BF-5375-455C-9EA6-DF929625EA0E}">
        <p15:presenceInfo xmlns:p15="http://schemas.microsoft.com/office/powerpoint/2012/main" userId="S::mpiork@smbcgroup.com::403dc678-5005-4227-9e34-389beafec59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988D"/>
    <a:srgbClr val="004831"/>
    <a:srgbClr val="DDBD6E"/>
    <a:srgbClr val="674B77"/>
    <a:srgbClr val="317589"/>
    <a:srgbClr val="9B845A"/>
    <a:srgbClr val="000000"/>
    <a:srgbClr val="344972"/>
    <a:srgbClr val="BFB189"/>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3605" autoAdjust="0"/>
    <p:restoredTop sz="95342" autoAdjust="0"/>
  </p:normalViewPr>
  <p:slideViewPr>
    <p:cSldViewPr snapToGrid="0">
      <p:cViewPr>
        <p:scale>
          <a:sx n="132" d="100"/>
          <a:sy n="132" d="100"/>
        </p:scale>
        <p:origin x="1016" y="88"/>
      </p:cViewPr>
      <p:guideLst>
        <p:guide orient="horz" pos="2184"/>
        <p:guide pos="2880"/>
        <p:guide orient="horz" pos="497"/>
        <p:guide orient="horz" pos="2088"/>
        <p:guide orient="horz" pos="2376"/>
        <p:guide orient="horz" pos="3648"/>
        <p:guide orient="horz" pos="893"/>
        <p:guide orient="horz" pos="4272"/>
        <p:guide orient="horz" pos="3984"/>
        <p:guide orient="horz" pos="213"/>
        <p:guide orient="horz" pos="2496"/>
        <p:guide orient="horz" pos="144"/>
        <p:guide orient="horz" pos="2856"/>
        <p:guide orient="horz" pos="672"/>
        <p:guide pos="2544"/>
        <p:guide pos="5472"/>
        <p:guide pos="5473"/>
        <p:guide pos="2232"/>
        <p:guide pos="506"/>
        <p:guide pos="2744"/>
        <p:guide pos="291"/>
        <p:guide pos="3048"/>
        <p:guide pos="1382"/>
        <p:guide orient="horz" pos="888"/>
        <p:guide orient="horz" pos="2256"/>
        <p:guide pos="27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6" d="100"/>
        <a:sy n="76" d="100"/>
      </p:scale>
      <p:origin x="0" y="0"/>
    </p:cViewPr>
  </p:sorterViewPr>
  <p:notesViewPr>
    <p:cSldViewPr snapToGrid="0" showGuides="1">
      <p:cViewPr varScale="1">
        <p:scale>
          <a:sx n="74" d="100"/>
          <a:sy n="74" d="100"/>
        </p:scale>
        <p:origin x="-3666" y="-108"/>
      </p:cViewPr>
      <p:guideLst>
        <p:guide orient="horz" pos="2880"/>
        <p:guide pos="2160"/>
        <p:guide orient="horz" pos="2909"/>
        <p:guide pos="2208"/>
        <p:guide orient="horz" pos="2899"/>
        <p:guide orient="horz" pos="29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commentAuthors" Target="commentAuthors.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smbcgroup.com\dfs\Users\jnishioka\Documents\000%20%20DL10\&#25351;&#27161;&#12467;&#12513;&#12531;&#12488;\Bloomberg%20excel%20version\&#32076;&#28168;&#25351;&#27161;&#65288;&#38599;&#29992;&#32113;&#35336;&#65289;.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oleObject" Target="file:///\\smbcgroup.com\dfs\Users\jnishioka\Documents\000%20%20DL10\&#25351;&#27161;&#12467;&#12513;&#12531;&#12488;\Bloomberg%20excel%20version\&#32076;&#28168;&#25351;&#27161;&#65288;&#38599;&#29992;&#32113;&#35336;&#65289;.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_rels/chart3.xml.rels><?xml version="1.0" encoding="UTF-8" standalone="yes"?>
<Relationships xmlns="http://schemas.openxmlformats.org/package/2006/relationships"><Relationship Id="rId3" Type="http://schemas.openxmlformats.org/officeDocument/2006/relationships/oleObject" Target="file:///\\smbcgroup.com\dfs\Users\jnishioka\Documents\0-0.%20Analysis\FA1_usutmplp.xlsx" TargetMode="Externa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3.xml"/></Relationships>
</file>

<file path=ppt/charts/_rels/chart4.xml.rels><?xml version="1.0" encoding="UTF-8" standalone="yes"?>
<Relationships xmlns="http://schemas.openxmlformats.org/package/2006/relationships"><Relationship Id="rId3" Type="http://schemas.openxmlformats.org/officeDocument/2006/relationships/oleObject" Target="file:///\\smbcgroup.com\dfs\Users\jnishioka\Documents\2.%20FRB\HHD_C_Report_2023Q1.xlsx" TargetMode="Externa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7794728987197405E-2"/>
          <c:y val="0.18230939155028514"/>
          <c:w val="0.82008171250398654"/>
          <c:h val="0.7331361548344163"/>
        </c:manualLayout>
      </c:layout>
      <c:lineChart>
        <c:grouping val="standard"/>
        <c:varyColors val="0"/>
        <c:ser>
          <c:idx val="0"/>
          <c:order val="0"/>
          <c:spPr>
            <a:ln w="19050" cap="rnd">
              <a:solidFill>
                <a:schemeClr val="accent1"/>
              </a:solidFill>
              <a:round/>
            </a:ln>
            <a:effectLst/>
          </c:spPr>
          <c:marker>
            <c:symbol val="none"/>
          </c:marker>
          <c:cat>
            <c:numRef>
              <c:f>データ!$EL$7:$EL$71</c:f>
              <c:numCache>
                <c:formatCode>mmm\-yy</c:formatCode>
                <c:ptCount val="65"/>
                <c:pt idx="0">
                  <c:v>45047</c:v>
                </c:pt>
                <c:pt idx="1">
                  <c:v>45017</c:v>
                </c:pt>
                <c:pt idx="2">
                  <c:v>44986</c:v>
                </c:pt>
                <c:pt idx="3">
                  <c:v>44958</c:v>
                </c:pt>
                <c:pt idx="4">
                  <c:v>44927</c:v>
                </c:pt>
                <c:pt idx="5">
                  <c:v>44896</c:v>
                </c:pt>
                <c:pt idx="6">
                  <c:v>44866</c:v>
                </c:pt>
                <c:pt idx="7">
                  <c:v>44835</c:v>
                </c:pt>
                <c:pt idx="8">
                  <c:v>44805</c:v>
                </c:pt>
                <c:pt idx="9">
                  <c:v>44774</c:v>
                </c:pt>
                <c:pt idx="10">
                  <c:v>44743</c:v>
                </c:pt>
                <c:pt idx="11">
                  <c:v>44713</c:v>
                </c:pt>
                <c:pt idx="12">
                  <c:v>44682</c:v>
                </c:pt>
                <c:pt idx="13">
                  <c:v>44652</c:v>
                </c:pt>
                <c:pt idx="14">
                  <c:v>44621</c:v>
                </c:pt>
                <c:pt idx="15">
                  <c:v>44593</c:v>
                </c:pt>
                <c:pt idx="16">
                  <c:v>44562</c:v>
                </c:pt>
                <c:pt idx="17">
                  <c:v>44531</c:v>
                </c:pt>
                <c:pt idx="18">
                  <c:v>44501</c:v>
                </c:pt>
                <c:pt idx="19">
                  <c:v>44470</c:v>
                </c:pt>
                <c:pt idx="20">
                  <c:v>44440</c:v>
                </c:pt>
                <c:pt idx="21">
                  <c:v>44409</c:v>
                </c:pt>
                <c:pt idx="22">
                  <c:v>44378</c:v>
                </c:pt>
                <c:pt idx="23">
                  <c:v>44348</c:v>
                </c:pt>
                <c:pt idx="24">
                  <c:v>44317</c:v>
                </c:pt>
                <c:pt idx="25">
                  <c:v>44287</c:v>
                </c:pt>
                <c:pt idx="26">
                  <c:v>44256</c:v>
                </c:pt>
                <c:pt idx="27">
                  <c:v>44228</c:v>
                </c:pt>
                <c:pt idx="28">
                  <c:v>44197</c:v>
                </c:pt>
                <c:pt idx="29">
                  <c:v>44166</c:v>
                </c:pt>
                <c:pt idx="30">
                  <c:v>44136</c:v>
                </c:pt>
                <c:pt idx="31">
                  <c:v>44105</c:v>
                </c:pt>
                <c:pt idx="32">
                  <c:v>44075</c:v>
                </c:pt>
                <c:pt idx="33">
                  <c:v>44044</c:v>
                </c:pt>
                <c:pt idx="34">
                  <c:v>44013</c:v>
                </c:pt>
                <c:pt idx="35">
                  <c:v>43983</c:v>
                </c:pt>
                <c:pt idx="36">
                  <c:v>43952</c:v>
                </c:pt>
                <c:pt idx="37">
                  <c:v>43922</c:v>
                </c:pt>
                <c:pt idx="38">
                  <c:v>43891</c:v>
                </c:pt>
                <c:pt idx="39">
                  <c:v>43862</c:v>
                </c:pt>
                <c:pt idx="40">
                  <c:v>43831</c:v>
                </c:pt>
                <c:pt idx="41">
                  <c:v>43800</c:v>
                </c:pt>
                <c:pt idx="42">
                  <c:v>43770</c:v>
                </c:pt>
                <c:pt idx="43">
                  <c:v>43739</c:v>
                </c:pt>
                <c:pt idx="44">
                  <c:v>43709</c:v>
                </c:pt>
                <c:pt idx="45">
                  <c:v>43678</c:v>
                </c:pt>
                <c:pt idx="46">
                  <c:v>43647</c:v>
                </c:pt>
                <c:pt idx="47">
                  <c:v>43617</c:v>
                </c:pt>
                <c:pt idx="48">
                  <c:v>43586</c:v>
                </c:pt>
                <c:pt idx="49">
                  <c:v>43556</c:v>
                </c:pt>
                <c:pt idx="50">
                  <c:v>43525</c:v>
                </c:pt>
                <c:pt idx="51">
                  <c:v>43497</c:v>
                </c:pt>
                <c:pt idx="52">
                  <c:v>43466</c:v>
                </c:pt>
                <c:pt idx="53">
                  <c:v>43435</c:v>
                </c:pt>
                <c:pt idx="54">
                  <c:v>43405</c:v>
                </c:pt>
                <c:pt idx="55">
                  <c:v>43374</c:v>
                </c:pt>
                <c:pt idx="56">
                  <c:v>43344</c:v>
                </c:pt>
                <c:pt idx="57">
                  <c:v>43313</c:v>
                </c:pt>
                <c:pt idx="58">
                  <c:v>43282</c:v>
                </c:pt>
                <c:pt idx="59">
                  <c:v>43252</c:v>
                </c:pt>
                <c:pt idx="60">
                  <c:v>43221</c:v>
                </c:pt>
                <c:pt idx="61">
                  <c:v>43191</c:v>
                </c:pt>
                <c:pt idx="62">
                  <c:v>43160</c:v>
                </c:pt>
                <c:pt idx="63">
                  <c:v>43132</c:v>
                </c:pt>
                <c:pt idx="64">
                  <c:v>43101</c:v>
                </c:pt>
              </c:numCache>
            </c:numRef>
          </c:cat>
          <c:val>
            <c:numRef>
              <c:f>データ!$DM$7:$DM$71</c:f>
              <c:numCache>
                <c:formatCode>General</c:formatCode>
                <c:ptCount val="65"/>
                <c:pt idx="0">
                  <c:v>4.4000000000000004</c:v>
                </c:pt>
                <c:pt idx="1">
                  <c:v>4.4000000000000004</c:v>
                </c:pt>
                <c:pt idx="2">
                  <c:v>4.4000000000000004</c:v>
                </c:pt>
                <c:pt idx="3">
                  <c:v>4.3</c:v>
                </c:pt>
                <c:pt idx="4">
                  <c:v>4.7</c:v>
                </c:pt>
                <c:pt idx="5">
                  <c:v>4.4000000000000004</c:v>
                </c:pt>
                <c:pt idx="6">
                  <c:v>4.8</c:v>
                </c:pt>
                <c:pt idx="7">
                  <c:v>5</c:v>
                </c:pt>
                <c:pt idx="8">
                  <c:v>4.9000000000000004</c:v>
                </c:pt>
                <c:pt idx="9">
                  <c:v>5.0999999999999996</c:v>
                </c:pt>
                <c:pt idx="10">
                  <c:v>5.4</c:v>
                </c:pt>
                <c:pt idx="11">
                  <c:v>5.4</c:v>
                </c:pt>
                <c:pt idx="12">
                  <c:v>5.4</c:v>
                </c:pt>
                <c:pt idx="13">
                  <c:v>5.5</c:v>
                </c:pt>
                <c:pt idx="14">
                  <c:v>5.8</c:v>
                </c:pt>
                <c:pt idx="15">
                  <c:v>5.9</c:v>
                </c:pt>
                <c:pt idx="16">
                  <c:v>5.3</c:v>
                </c:pt>
                <c:pt idx="17">
                  <c:v>5.7</c:v>
                </c:pt>
                <c:pt idx="18">
                  <c:v>5</c:v>
                </c:pt>
                <c:pt idx="19">
                  <c:v>5.4</c:v>
                </c:pt>
                <c:pt idx="20">
                  <c:v>5.4</c:v>
                </c:pt>
                <c:pt idx="21">
                  <c:v>4.9000000000000004</c:v>
                </c:pt>
                <c:pt idx="22">
                  <c:v>4.4000000000000004</c:v>
                </c:pt>
                <c:pt idx="23">
                  <c:v>4.3</c:v>
                </c:pt>
                <c:pt idx="24">
                  <c:v>3.9</c:v>
                </c:pt>
                <c:pt idx="25">
                  <c:v>2.2000000000000002</c:v>
                </c:pt>
                <c:pt idx="26">
                  <c:v>0.6</c:v>
                </c:pt>
                <c:pt idx="27">
                  <c:v>4.3</c:v>
                </c:pt>
                <c:pt idx="28">
                  <c:v>5.3</c:v>
                </c:pt>
                <c:pt idx="29">
                  <c:v>5.2</c:v>
                </c:pt>
                <c:pt idx="30">
                  <c:v>5.5</c:v>
                </c:pt>
                <c:pt idx="31">
                  <c:v>4.5999999999999996</c:v>
                </c:pt>
                <c:pt idx="32">
                  <c:v>4.5999999999999996</c:v>
                </c:pt>
                <c:pt idx="33">
                  <c:v>4.8</c:v>
                </c:pt>
                <c:pt idx="34">
                  <c:v>4.8</c:v>
                </c:pt>
                <c:pt idx="35">
                  <c:v>4.9000000000000004</c:v>
                </c:pt>
                <c:pt idx="36">
                  <c:v>5.0999999999999996</c:v>
                </c:pt>
                <c:pt idx="37">
                  <c:v>6.7</c:v>
                </c:pt>
                <c:pt idx="38">
                  <c:v>8.1</c:v>
                </c:pt>
                <c:pt idx="39">
                  <c:v>3.6</c:v>
                </c:pt>
                <c:pt idx="40">
                  <c:v>3.1</c:v>
                </c:pt>
                <c:pt idx="41">
                  <c:v>3</c:v>
                </c:pt>
                <c:pt idx="42">
                  <c:v>2.9</c:v>
                </c:pt>
                <c:pt idx="43">
                  <c:v>3.3</c:v>
                </c:pt>
                <c:pt idx="44">
                  <c:v>3.2</c:v>
                </c:pt>
                <c:pt idx="45">
                  <c:v>3.1</c:v>
                </c:pt>
                <c:pt idx="46">
                  <c:v>3.4</c:v>
                </c:pt>
                <c:pt idx="47">
                  <c:v>3.4</c:v>
                </c:pt>
                <c:pt idx="48">
                  <c:v>3.4</c:v>
                </c:pt>
                <c:pt idx="49">
                  <c:v>3.3</c:v>
                </c:pt>
                <c:pt idx="50">
                  <c:v>3.1</c:v>
                </c:pt>
                <c:pt idx="51">
                  <c:v>3.5</c:v>
                </c:pt>
                <c:pt idx="52">
                  <c:v>3.6</c:v>
                </c:pt>
                <c:pt idx="53">
                  <c:v>3.2</c:v>
                </c:pt>
                <c:pt idx="54">
                  <c:v>3.6</c:v>
                </c:pt>
                <c:pt idx="55">
                  <c:v>3.5</c:v>
                </c:pt>
                <c:pt idx="56">
                  <c:v>3.3</c:v>
                </c:pt>
                <c:pt idx="57">
                  <c:v>3.1</c:v>
                </c:pt>
                <c:pt idx="58">
                  <c:v>3.1</c:v>
                </c:pt>
                <c:pt idx="59">
                  <c:v>2.8</c:v>
                </c:pt>
                <c:pt idx="60">
                  <c:v>2.9</c:v>
                </c:pt>
                <c:pt idx="61">
                  <c:v>2.9</c:v>
                </c:pt>
                <c:pt idx="62">
                  <c:v>2.9</c:v>
                </c:pt>
                <c:pt idx="63">
                  <c:v>2.9</c:v>
                </c:pt>
                <c:pt idx="64">
                  <c:v>2.6</c:v>
                </c:pt>
              </c:numCache>
            </c:numRef>
          </c:val>
          <c:smooth val="0"/>
          <c:extLst>
            <c:ext xmlns:c16="http://schemas.microsoft.com/office/drawing/2014/chart" uri="{C3380CC4-5D6E-409C-BE32-E72D297353CC}">
              <c16:uniqueId val="{00000000-D546-488F-9DAA-DE4922223CA6}"/>
            </c:ext>
          </c:extLst>
        </c:ser>
        <c:dLbls>
          <c:showLegendKey val="0"/>
          <c:showVal val="0"/>
          <c:showCatName val="0"/>
          <c:showSerName val="0"/>
          <c:showPercent val="0"/>
          <c:showBubbleSize val="0"/>
        </c:dLbls>
        <c:smooth val="0"/>
        <c:axId val="713377887"/>
        <c:axId val="634098223"/>
      </c:lineChart>
      <c:dateAx>
        <c:axId val="713377887"/>
        <c:scaling>
          <c:orientation val="minMax"/>
          <c:max val="45017"/>
        </c:scaling>
        <c:delete val="0"/>
        <c:axPos val="b"/>
        <c:numFmt formatCode="yyyy" sourceLinked="0"/>
        <c:majorTickMark val="in"/>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75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634098223"/>
        <c:crosses val="autoZero"/>
        <c:auto val="1"/>
        <c:lblOffset val="100"/>
        <c:baseTimeUnit val="months"/>
        <c:majorUnit val="1"/>
        <c:majorTimeUnit val="years"/>
      </c:dateAx>
      <c:valAx>
        <c:axId val="634098223"/>
        <c:scaling>
          <c:orientation val="minMax"/>
        </c:scaling>
        <c:delete val="0"/>
        <c:axPos val="l"/>
        <c:numFmt formatCode="General" sourceLinked="1"/>
        <c:majorTickMark val="in"/>
        <c:minorTickMark val="none"/>
        <c:tickLblPos val="nextTo"/>
        <c:spPr>
          <a:noFill/>
          <a:ln>
            <a:solidFill>
              <a:schemeClr val="tx1"/>
            </a:solid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71337788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800">
          <a:solidFill>
            <a:sysClr val="windowText" lastClr="000000"/>
          </a:solidFill>
          <a:latin typeface="Arial" panose="020B0604020202020204" pitchFamily="34" charset="0"/>
          <a:cs typeface="Arial" panose="020B0604020202020204" pitchFamily="34" charset="0"/>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093436714105994"/>
          <c:y val="0.13899721551199543"/>
          <c:w val="0.79477003691242309"/>
          <c:h val="0.71147272424993202"/>
        </c:manualLayout>
      </c:layout>
      <c:lineChart>
        <c:grouping val="standard"/>
        <c:varyColors val="0"/>
        <c:ser>
          <c:idx val="0"/>
          <c:order val="0"/>
          <c:spPr>
            <a:ln w="19050" cap="rnd">
              <a:solidFill>
                <a:schemeClr val="accent1"/>
              </a:solidFill>
              <a:round/>
            </a:ln>
            <a:effectLst/>
          </c:spPr>
          <c:marker>
            <c:symbol val="none"/>
          </c:marker>
          <c:cat>
            <c:numRef>
              <c:f>データ!$EL$7:$EL$60</c:f>
              <c:numCache>
                <c:formatCode>mmm\-yy</c:formatCode>
                <c:ptCount val="54"/>
                <c:pt idx="0">
                  <c:v>45047</c:v>
                </c:pt>
                <c:pt idx="1">
                  <c:v>45017</c:v>
                </c:pt>
                <c:pt idx="2">
                  <c:v>44986</c:v>
                </c:pt>
                <c:pt idx="3">
                  <c:v>44958</c:v>
                </c:pt>
                <c:pt idx="4">
                  <c:v>44927</c:v>
                </c:pt>
                <c:pt idx="5">
                  <c:v>44896</c:v>
                </c:pt>
                <c:pt idx="6">
                  <c:v>44866</c:v>
                </c:pt>
                <c:pt idx="7">
                  <c:v>44835</c:v>
                </c:pt>
                <c:pt idx="8">
                  <c:v>44805</c:v>
                </c:pt>
                <c:pt idx="9">
                  <c:v>44774</c:v>
                </c:pt>
                <c:pt idx="10">
                  <c:v>44743</c:v>
                </c:pt>
                <c:pt idx="11">
                  <c:v>44713</c:v>
                </c:pt>
                <c:pt idx="12">
                  <c:v>44682</c:v>
                </c:pt>
                <c:pt idx="13">
                  <c:v>44652</c:v>
                </c:pt>
                <c:pt idx="14">
                  <c:v>44621</c:v>
                </c:pt>
                <c:pt idx="15">
                  <c:v>44593</c:v>
                </c:pt>
                <c:pt idx="16">
                  <c:v>44562</c:v>
                </c:pt>
                <c:pt idx="17">
                  <c:v>44531</c:v>
                </c:pt>
                <c:pt idx="18">
                  <c:v>44501</c:v>
                </c:pt>
                <c:pt idx="19">
                  <c:v>44470</c:v>
                </c:pt>
                <c:pt idx="20">
                  <c:v>44440</c:v>
                </c:pt>
                <c:pt idx="21">
                  <c:v>44409</c:v>
                </c:pt>
                <c:pt idx="22">
                  <c:v>44378</c:v>
                </c:pt>
                <c:pt idx="23">
                  <c:v>44348</c:v>
                </c:pt>
                <c:pt idx="24">
                  <c:v>44317</c:v>
                </c:pt>
                <c:pt idx="25">
                  <c:v>44287</c:v>
                </c:pt>
                <c:pt idx="26">
                  <c:v>44256</c:v>
                </c:pt>
                <c:pt idx="27">
                  <c:v>44228</c:v>
                </c:pt>
                <c:pt idx="28">
                  <c:v>44197</c:v>
                </c:pt>
                <c:pt idx="29">
                  <c:v>44166</c:v>
                </c:pt>
                <c:pt idx="30">
                  <c:v>44136</c:v>
                </c:pt>
                <c:pt idx="31">
                  <c:v>44105</c:v>
                </c:pt>
                <c:pt idx="32">
                  <c:v>44075</c:v>
                </c:pt>
                <c:pt idx="33">
                  <c:v>44044</c:v>
                </c:pt>
                <c:pt idx="34">
                  <c:v>44013</c:v>
                </c:pt>
                <c:pt idx="35">
                  <c:v>43983</c:v>
                </c:pt>
                <c:pt idx="36">
                  <c:v>43952</c:v>
                </c:pt>
                <c:pt idx="37">
                  <c:v>43922</c:v>
                </c:pt>
                <c:pt idx="38">
                  <c:v>43891</c:v>
                </c:pt>
                <c:pt idx="39">
                  <c:v>43862</c:v>
                </c:pt>
                <c:pt idx="40">
                  <c:v>43831</c:v>
                </c:pt>
                <c:pt idx="41">
                  <c:v>43800</c:v>
                </c:pt>
                <c:pt idx="42">
                  <c:v>43770</c:v>
                </c:pt>
                <c:pt idx="43">
                  <c:v>43739</c:v>
                </c:pt>
                <c:pt idx="44">
                  <c:v>43709</c:v>
                </c:pt>
                <c:pt idx="45">
                  <c:v>43678</c:v>
                </c:pt>
                <c:pt idx="46">
                  <c:v>43647</c:v>
                </c:pt>
                <c:pt idx="47">
                  <c:v>43617</c:v>
                </c:pt>
                <c:pt idx="48">
                  <c:v>43586</c:v>
                </c:pt>
                <c:pt idx="49">
                  <c:v>43556</c:v>
                </c:pt>
                <c:pt idx="50">
                  <c:v>43525</c:v>
                </c:pt>
                <c:pt idx="51">
                  <c:v>43497</c:v>
                </c:pt>
                <c:pt idx="52">
                  <c:v>43466</c:v>
                </c:pt>
                <c:pt idx="53">
                  <c:v>43435</c:v>
                </c:pt>
              </c:numCache>
            </c:numRef>
          </c:cat>
          <c:val>
            <c:numRef>
              <c:f>データ!$AC$7:$AC$60</c:f>
              <c:numCache>
                <c:formatCode>General</c:formatCode>
                <c:ptCount val="54"/>
                <c:pt idx="0">
                  <c:v>3.6</c:v>
                </c:pt>
                <c:pt idx="1">
                  <c:v>3.7</c:v>
                </c:pt>
                <c:pt idx="2">
                  <c:v>3.4</c:v>
                </c:pt>
                <c:pt idx="3">
                  <c:v>3.5</c:v>
                </c:pt>
                <c:pt idx="4">
                  <c:v>3.6</c:v>
                </c:pt>
                <c:pt idx="5">
                  <c:v>3.4</c:v>
                </c:pt>
                <c:pt idx="6">
                  <c:v>3.5</c:v>
                </c:pt>
                <c:pt idx="7">
                  <c:v>3.6</c:v>
                </c:pt>
                <c:pt idx="8">
                  <c:v>3.7</c:v>
                </c:pt>
                <c:pt idx="9">
                  <c:v>3.5</c:v>
                </c:pt>
                <c:pt idx="10">
                  <c:v>3.7</c:v>
                </c:pt>
                <c:pt idx="11">
                  <c:v>3.5</c:v>
                </c:pt>
                <c:pt idx="12">
                  <c:v>3.6</c:v>
                </c:pt>
                <c:pt idx="13">
                  <c:v>3.6</c:v>
                </c:pt>
                <c:pt idx="14">
                  <c:v>3.6</c:v>
                </c:pt>
                <c:pt idx="15">
                  <c:v>3.6</c:v>
                </c:pt>
                <c:pt idx="16">
                  <c:v>3.8</c:v>
                </c:pt>
                <c:pt idx="17">
                  <c:v>4</c:v>
                </c:pt>
                <c:pt idx="18">
                  <c:v>3.9</c:v>
                </c:pt>
                <c:pt idx="19">
                  <c:v>4.2</c:v>
                </c:pt>
                <c:pt idx="20">
                  <c:v>4.5</c:v>
                </c:pt>
                <c:pt idx="21">
                  <c:v>4.8</c:v>
                </c:pt>
                <c:pt idx="22">
                  <c:v>5.2</c:v>
                </c:pt>
                <c:pt idx="23">
                  <c:v>5.4</c:v>
                </c:pt>
                <c:pt idx="24">
                  <c:v>5.9</c:v>
                </c:pt>
                <c:pt idx="25">
                  <c:v>5.8</c:v>
                </c:pt>
                <c:pt idx="26">
                  <c:v>6.1</c:v>
                </c:pt>
                <c:pt idx="27">
                  <c:v>6.1</c:v>
                </c:pt>
                <c:pt idx="28">
                  <c:v>6.2</c:v>
                </c:pt>
                <c:pt idx="29">
                  <c:v>6.3</c:v>
                </c:pt>
                <c:pt idx="30">
                  <c:v>6.7</c:v>
                </c:pt>
                <c:pt idx="31">
                  <c:v>6.7</c:v>
                </c:pt>
                <c:pt idx="32">
                  <c:v>6.9</c:v>
                </c:pt>
                <c:pt idx="33">
                  <c:v>7.9</c:v>
                </c:pt>
                <c:pt idx="34">
                  <c:v>8.4</c:v>
                </c:pt>
                <c:pt idx="35">
                  <c:v>10.199999999999999</c:v>
                </c:pt>
                <c:pt idx="36">
                  <c:v>11</c:v>
                </c:pt>
                <c:pt idx="37">
                  <c:v>13.2</c:v>
                </c:pt>
                <c:pt idx="38">
                  <c:v>14.7</c:v>
                </c:pt>
                <c:pt idx="39">
                  <c:v>4.4000000000000004</c:v>
                </c:pt>
                <c:pt idx="40">
                  <c:v>3.5</c:v>
                </c:pt>
                <c:pt idx="41">
                  <c:v>3.5</c:v>
                </c:pt>
                <c:pt idx="42">
                  <c:v>3.6</c:v>
                </c:pt>
                <c:pt idx="43">
                  <c:v>3.6</c:v>
                </c:pt>
                <c:pt idx="44">
                  <c:v>3.6</c:v>
                </c:pt>
                <c:pt idx="45">
                  <c:v>3.5</c:v>
                </c:pt>
                <c:pt idx="46">
                  <c:v>3.7</c:v>
                </c:pt>
                <c:pt idx="47">
                  <c:v>3.7</c:v>
                </c:pt>
                <c:pt idx="48">
                  <c:v>3.6</c:v>
                </c:pt>
                <c:pt idx="49">
                  <c:v>3.7</c:v>
                </c:pt>
                <c:pt idx="50">
                  <c:v>3.6</c:v>
                </c:pt>
                <c:pt idx="51">
                  <c:v>3.8</c:v>
                </c:pt>
                <c:pt idx="52">
                  <c:v>3.8</c:v>
                </c:pt>
                <c:pt idx="53">
                  <c:v>4</c:v>
                </c:pt>
              </c:numCache>
            </c:numRef>
          </c:val>
          <c:smooth val="0"/>
          <c:extLst>
            <c:ext xmlns:c16="http://schemas.microsoft.com/office/drawing/2014/chart" uri="{C3380CC4-5D6E-409C-BE32-E72D297353CC}">
              <c16:uniqueId val="{00000000-6BC4-47E1-A04F-5E46EAE1C3B5}"/>
            </c:ext>
          </c:extLst>
        </c:ser>
        <c:dLbls>
          <c:showLegendKey val="0"/>
          <c:showVal val="0"/>
          <c:showCatName val="0"/>
          <c:showSerName val="0"/>
          <c:showPercent val="0"/>
          <c:showBubbleSize val="0"/>
        </c:dLbls>
        <c:marker val="1"/>
        <c:smooth val="0"/>
        <c:axId val="1704663104"/>
        <c:axId val="1480709840"/>
      </c:lineChart>
      <c:lineChart>
        <c:grouping val="standard"/>
        <c:varyColors val="0"/>
        <c:ser>
          <c:idx val="1"/>
          <c:order val="1"/>
          <c:spPr>
            <a:ln w="19050" cap="rnd">
              <a:solidFill>
                <a:srgbClr val="DDBD6E"/>
              </a:solidFill>
              <a:round/>
            </a:ln>
            <a:effectLst/>
          </c:spPr>
          <c:marker>
            <c:symbol val="none"/>
          </c:marker>
          <c:cat>
            <c:numRef>
              <c:f>データ!$EL$7:$EL$55</c:f>
              <c:numCache>
                <c:formatCode>mmm\-yy</c:formatCode>
                <c:ptCount val="49"/>
                <c:pt idx="0">
                  <c:v>45047</c:v>
                </c:pt>
                <c:pt idx="1">
                  <c:v>45017</c:v>
                </c:pt>
                <c:pt idx="2">
                  <c:v>44986</c:v>
                </c:pt>
                <c:pt idx="3">
                  <c:v>44958</c:v>
                </c:pt>
                <c:pt idx="4">
                  <c:v>44927</c:v>
                </c:pt>
                <c:pt idx="5">
                  <c:v>44896</c:v>
                </c:pt>
                <c:pt idx="6">
                  <c:v>44866</c:v>
                </c:pt>
                <c:pt idx="7">
                  <c:v>44835</c:v>
                </c:pt>
                <c:pt idx="8">
                  <c:v>44805</c:v>
                </c:pt>
                <c:pt idx="9">
                  <c:v>44774</c:v>
                </c:pt>
                <c:pt idx="10">
                  <c:v>44743</c:v>
                </c:pt>
                <c:pt idx="11">
                  <c:v>44713</c:v>
                </c:pt>
                <c:pt idx="12">
                  <c:v>44682</c:v>
                </c:pt>
                <c:pt idx="13">
                  <c:v>44652</c:v>
                </c:pt>
                <c:pt idx="14">
                  <c:v>44621</c:v>
                </c:pt>
                <c:pt idx="15">
                  <c:v>44593</c:v>
                </c:pt>
                <c:pt idx="16">
                  <c:v>44562</c:v>
                </c:pt>
                <c:pt idx="17">
                  <c:v>44531</c:v>
                </c:pt>
                <c:pt idx="18">
                  <c:v>44501</c:v>
                </c:pt>
                <c:pt idx="19">
                  <c:v>44470</c:v>
                </c:pt>
                <c:pt idx="20">
                  <c:v>44440</c:v>
                </c:pt>
                <c:pt idx="21">
                  <c:v>44409</c:v>
                </c:pt>
                <c:pt idx="22">
                  <c:v>44378</c:v>
                </c:pt>
                <c:pt idx="23">
                  <c:v>44348</c:v>
                </c:pt>
                <c:pt idx="24">
                  <c:v>44317</c:v>
                </c:pt>
                <c:pt idx="25">
                  <c:v>44287</c:v>
                </c:pt>
                <c:pt idx="26">
                  <c:v>44256</c:v>
                </c:pt>
                <c:pt idx="27">
                  <c:v>44228</c:v>
                </c:pt>
                <c:pt idx="28">
                  <c:v>44197</c:v>
                </c:pt>
                <c:pt idx="29">
                  <c:v>44166</c:v>
                </c:pt>
                <c:pt idx="30">
                  <c:v>44136</c:v>
                </c:pt>
                <c:pt idx="31">
                  <c:v>44105</c:v>
                </c:pt>
                <c:pt idx="32">
                  <c:v>44075</c:v>
                </c:pt>
                <c:pt idx="33">
                  <c:v>44044</c:v>
                </c:pt>
                <c:pt idx="34">
                  <c:v>44013</c:v>
                </c:pt>
                <c:pt idx="35">
                  <c:v>43983</c:v>
                </c:pt>
                <c:pt idx="36">
                  <c:v>43952</c:v>
                </c:pt>
                <c:pt idx="37">
                  <c:v>43922</c:v>
                </c:pt>
                <c:pt idx="38">
                  <c:v>43891</c:v>
                </c:pt>
                <c:pt idx="39">
                  <c:v>43862</c:v>
                </c:pt>
                <c:pt idx="40">
                  <c:v>43831</c:v>
                </c:pt>
                <c:pt idx="41">
                  <c:v>43800</c:v>
                </c:pt>
                <c:pt idx="42">
                  <c:v>43770</c:v>
                </c:pt>
                <c:pt idx="43">
                  <c:v>43739</c:v>
                </c:pt>
                <c:pt idx="44">
                  <c:v>43709</c:v>
                </c:pt>
                <c:pt idx="45">
                  <c:v>43678</c:v>
                </c:pt>
                <c:pt idx="46">
                  <c:v>43647</c:v>
                </c:pt>
                <c:pt idx="47">
                  <c:v>43617</c:v>
                </c:pt>
                <c:pt idx="48">
                  <c:v>43586</c:v>
                </c:pt>
              </c:numCache>
            </c:numRef>
          </c:cat>
          <c:val>
            <c:numRef>
              <c:f>データ!$Z$7:$Z$60</c:f>
              <c:numCache>
                <c:formatCode>General</c:formatCode>
                <c:ptCount val="54"/>
                <c:pt idx="0">
                  <c:v>62.6</c:v>
                </c:pt>
                <c:pt idx="1">
                  <c:v>62.6</c:v>
                </c:pt>
                <c:pt idx="2">
                  <c:v>62.6</c:v>
                </c:pt>
                <c:pt idx="3">
                  <c:v>62.6</c:v>
                </c:pt>
                <c:pt idx="4">
                  <c:v>62.5</c:v>
                </c:pt>
                <c:pt idx="5">
                  <c:v>62.4</c:v>
                </c:pt>
                <c:pt idx="6">
                  <c:v>62.3</c:v>
                </c:pt>
                <c:pt idx="7">
                  <c:v>62.2</c:v>
                </c:pt>
                <c:pt idx="8">
                  <c:v>62.2</c:v>
                </c:pt>
                <c:pt idx="9">
                  <c:v>62.3</c:v>
                </c:pt>
                <c:pt idx="10">
                  <c:v>62.3</c:v>
                </c:pt>
                <c:pt idx="11">
                  <c:v>62.1</c:v>
                </c:pt>
                <c:pt idx="12">
                  <c:v>62.2</c:v>
                </c:pt>
                <c:pt idx="13">
                  <c:v>62.3</c:v>
                </c:pt>
                <c:pt idx="14">
                  <c:v>62.2</c:v>
                </c:pt>
                <c:pt idx="15">
                  <c:v>62.4</c:v>
                </c:pt>
                <c:pt idx="16">
                  <c:v>62.2</c:v>
                </c:pt>
                <c:pt idx="17">
                  <c:v>62.2</c:v>
                </c:pt>
                <c:pt idx="18">
                  <c:v>62</c:v>
                </c:pt>
                <c:pt idx="19">
                  <c:v>61.9</c:v>
                </c:pt>
                <c:pt idx="20">
                  <c:v>61.8</c:v>
                </c:pt>
                <c:pt idx="21">
                  <c:v>61.7</c:v>
                </c:pt>
                <c:pt idx="22">
                  <c:v>61.7</c:v>
                </c:pt>
                <c:pt idx="23">
                  <c:v>61.8</c:v>
                </c:pt>
                <c:pt idx="24">
                  <c:v>61.7</c:v>
                </c:pt>
                <c:pt idx="25">
                  <c:v>61.5</c:v>
                </c:pt>
                <c:pt idx="26">
                  <c:v>61.6</c:v>
                </c:pt>
                <c:pt idx="27">
                  <c:v>61.5</c:v>
                </c:pt>
                <c:pt idx="28">
                  <c:v>61.4</c:v>
                </c:pt>
                <c:pt idx="29">
                  <c:v>61.3</c:v>
                </c:pt>
                <c:pt idx="30">
                  <c:v>61.5</c:v>
                </c:pt>
                <c:pt idx="31">
                  <c:v>61.5</c:v>
                </c:pt>
                <c:pt idx="32">
                  <c:v>61.7</c:v>
                </c:pt>
                <c:pt idx="33">
                  <c:v>61.4</c:v>
                </c:pt>
                <c:pt idx="34">
                  <c:v>61.7</c:v>
                </c:pt>
                <c:pt idx="35">
                  <c:v>61.5</c:v>
                </c:pt>
                <c:pt idx="36">
                  <c:v>61.5</c:v>
                </c:pt>
                <c:pt idx="37">
                  <c:v>60.8</c:v>
                </c:pt>
                <c:pt idx="38">
                  <c:v>60.1</c:v>
                </c:pt>
                <c:pt idx="39">
                  <c:v>62.6</c:v>
                </c:pt>
                <c:pt idx="40">
                  <c:v>63.3</c:v>
                </c:pt>
                <c:pt idx="41">
                  <c:v>63.3</c:v>
                </c:pt>
                <c:pt idx="42">
                  <c:v>63.3</c:v>
                </c:pt>
                <c:pt idx="43">
                  <c:v>63.3</c:v>
                </c:pt>
                <c:pt idx="44">
                  <c:v>63.3</c:v>
                </c:pt>
                <c:pt idx="45">
                  <c:v>63.2</c:v>
                </c:pt>
                <c:pt idx="46">
                  <c:v>63.1</c:v>
                </c:pt>
                <c:pt idx="47">
                  <c:v>63.1</c:v>
                </c:pt>
                <c:pt idx="48">
                  <c:v>63</c:v>
                </c:pt>
                <c:pt idx="49">
                  <c:v>62.9</c:v>
                </c:pt>
                <c:pt idx="50">
                  <c:v>62.9</c:v>
                </c:pt>
                <c:pt idx="51">
                  <c:v>63</c:v>
                </c:pt>
                <c:pt idx="52">
                  <c:v>63.1</c:v>
                </c:pt>
                <c:pt idx="53">
                  <c:v>63.1</c:v>
                </c:pt>
              </c:numCache>
            </c:numRef>
          </c:val>
          <c:smooth val="0"/>
          <c:extLst>
            <c:ext xmlns:c16="http://schemas.microsoft.com/office/drawing/2014/chart" uri="{C3380CC4-5D6E-409C-BE32-E72D297353CC}">
              <c16:uniqueId val="{00000001-6BC4-47E1-A04F-5E46EAE1C3B5}"/>
            </c:ext>
          </c:extLst>
        </c:ser>
        <c:dLbls>
          <c:showLegendKey val="0"/>
          <c:showVal val="0"/>
          <c:showCatName val="0"/>
          <c:showSerName val="0"/>
          <c:showPercent val="0"/>
          <c:showBubbleSize val="0"/>
        </c:dLbls>
        <c:marker val="1"/>
        <c:smooth val="0"/>
        <c:axId val="1840274512"/>
        <c:axId val="1480707344"/>
      </c:lineChart>
      <c:dateAx>
        <c:axId val="1704663104"/>
        <c:scaling>
          <c:orientation val="minMax"/>
          <c:max val="45078"/>
          <c:min val="43466"/>
        </c:scaling>
        <c:delete val="0"/>
        <c:axPos val="b"/>
        <c:numFmt formatCode="m/yyyy" sourceLinked="0"/>
        <c:majorTickMark val="in"/>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75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480709840"/>
        <c:crosses val="autoZero"/>
        <c:auto val="1"/>
        <c:lblOffset val="100"/>
        <c:baseTimeUnit val="months"/>
        <c:majorUnit val="6"/>
        <c:majorTimeUnit val="months"/>
      </c:dateAx>
      <c:valAx>
        <c:axId val="1480709840"/>
        <c:scaling>
          <c:orientation val="minMax"/>
        </c:scaling>
        <c:delete val="0"/>
        <c:axPos val="l"/>
        <c:numFmt formatCode="General" sourceLinked="1"/>
        <c:majorTickMark val="in"/>
        <c:minorTickMark val="none"/>
        <c:tickLblPos val="nextTo"/>
        <c:spPr>
          <a:noFill/>
          <a:ln>
            <a:solidFill>
              <a:schemeClr val="tx1"/>
            </a:solid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704663104"/>
        <c:crosses val="autoZero"/>
        <c:crossBetween val="midCat"/>
      </c:valAx>
      <c:valAx>
        <c:axId val="1480707344"/>
        <c:scaling>
          <c:orientation val="minMax"/>
          <c:min val="59"/>
        </c:scaling>
        <c:delete val="0"/>
        <c:axPos val="r"/>
        <c:numFmt formatCode="General" sourceLinked="1"/>
        <c:majorTickMark val="in"/>
        <c:minorTickMark val="none"/>
        <c:tickLblPos val="nextTo"/>
        <c:spPr>
          <a:noFill/>
          <a:ln>
            <a:solidFill>
              <a:schemeClr val="tx1"/>
            </a:solid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840274512"/>
        <c:crosses val="max"/>
        <c:crossBetween val="between"/>
        <c:majorUnit val="1"/>
      </c:valAx>
      <c:dateAx>
        <c:axId val="1840274512"/>
        <c:scaling>
          <c:orientation val="minMax"/>
        </c:scaling>
        <c:delete val="1"/>
        <c:axPos val="b"/>
        <c:numFmt formatCode="mmm\-yy" sourceLinked="1"/>
        <c:majorTickMark val="out"/>
        <c:minorTickMark val="none"/>
        <c:tickLblPos val="nextTo"/>
        <c:crossAx val="1480707344"/>
        <c:crosses val="autoZero"/>
        <c:auto val="1"/>
        <c:lblOffset val="100"/>
        <c:baseTimeUnit val="months"/>
      </c:date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800">
          <a:solidFill>
            <a:sysClr val="windowText" lastClr="000000"/>
          </a:solidFill>
          <a:latin typeface="Arial" panose="020B0604020202020204" pitchFamily="34" charset="0"/>
          <a:cs typeface="Arial" panose="020B0604020202020204" pitchFamily="34" charset="0"/>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471159743224207"/>
          <c:y val="0.10328862504556208"/>
          <c:w val="0.81876653171458624"/>
          <c:h val="0.69431344641290671"/>
        </c:manualLayout>
      </c:layout>
      <c:lineChart>
        <c:grouping val="standard"/>
        <c:varyColors val="0"/>
        <c:ser>
          <c:idx val="0"/>
          <c:order val="0"/>
          <c:tx>
            <c:strRef>
              <c:f>Profitability!$CL$20</c:f>
              <c:strCache>
                <c:ptCount val="1"/>
                <c:pt idx="0">
                  <c:v>S&amp;P 500</c:v>
                </c:pt>
              </c:strCache>
            </c:strRef>
          </c:tx>
          <c:spPr>
            <a:ln w="19050" cap="rnd">
              <a:solidFill>
                <a:srgbClr val="7A988D"/>
              </a:solidFill>
              <a:round/>
            </a:ln>
            <a:effectLst/>
          </c:spPr>
          <c:marker>
            <c:symbol val="none"/>
          </c:marker>
          <c:cat>
            <c:numRef>
              <c:f>Profitability!$E$25:$CL$25</c:f>
              <c:numCache>
                <c:formatCode>mmm\-yy</c:formatCode>
                <c:ptCount val="86"/>
                <c:pt idx="0">
                  <c:v>37316</c:v>
                </c:pt>
                <c:pt idx="1">
                  <c:v>37408</c:v>
                </c:pt>
                <c:pt idx="2">
                  <c:v>37500</c:v>
                </c:pt>
                <c:pt idx="3">
                  <c:v>37591</c:v>
                </c:pt>
                <c:pt idx="4">
                  <c:v>37681</c:v>
                </c:pt>
                <c:pt idx="5">
                  <c:v>37773</c:v>
                </c:pt>
                <c:pt idx="6">
                  <c:v>37865</c:v>
                </c:pt>
                <c:pt idx="7">
                  <c:v>37956</c:v>
                </c:pt>
                <c:pt idx="8">
                  <c:v>38047</c:v>
                </c:pt>
                <c:pt idx="9">
                  <c:v>38139</c:v>
                </c:pt>
                <c:pt idx="10">
                  <c:v>38231</c:v>
                </c:pt>
                <c:pt idx="11">
                  <c:v>38322</c:v>
                </c:pt>
                <c:pt idx="12">
                  <c:v>38412</c:v>
                </c:pt>
                <c:pt idx="13">
                  <c:v>38504</c:v>
                </c:pt>
                <c:pt idx="14">
                  <c:v>38596</c:v>
                </c:pt>
                <c:pt idx="15">
                  <c:v>38687</c:v>
                </c:pt>
                <c:pt idx="16">
                  <c:v>38777</c:v>
                </c:pt>
                <c:pt idx="17">
                  <c:v>38869</c:v>
                </c:pt>
                <c:pt idx="18">
                  <c:v>38961</c:v>
                </c:pt>
                <c:pt idx="19">
                  <c:v>39052</c:v>
                </c:pt>
                <c:pt idx="20">
                  <c:v>39142</c:v>
                </c:pt>
                <c:pt idx="21">
                  <c:v>39234</c:v>
                </c:pt>
                <c:pt idx="22">
                  <c:v>39326</c:v>
                </c:pt>
                <c:pt idx="23">
                  <c:v>39417</c:v>
                </c:pt>
                <c:pt idx="24">
                  <c:v>39508</c:v>
                </c:pt>
                <c:pt idx="25">
                  <c:v>39600</c:v>
                </c:pt>
                <c:pt idx="26">
                  <c:v>39692</c:v>
                </c:pt>
                <c:pt idx="27">
                  <c:v>39783</c:v>
                </c:pt>
                <c:pt idx="28">
                  <c:v>39873</c:v>
                </c:pt>
                <c:pt idx="29">
                  <c:v>39965</c:v>
                </c:pt>
                <c:pt idx="30">
                  <c:v>40057</c:v>
                </c:pt>
                <c:pt idx="31">
                  <c:v>40148</c:v>
                </c:pt>
                <c:pt idx="32">
                  <c:v>40238</c:v>
                </c:pt>
                <c:pt idx="33">
                  <c:v>40330</c:v>
                </c:pt>
                <c:pt idx="34">
                  <c:v>40422</c:v>
                </c:pt>
                <c:pt idx="35">
                  <c:v>40513</c:v>
                </c:pt>
                <c:pt idx="36">
                  <c:v>40603</c:v>
                </c:pt>
                <c:pt idx="37">
                  <c:v>40695</c:v>
                </c:pt>
                <c:pt idx="38">
                  <c:v>40787</c:v>
                </c:pt>
                <c:pt idx="39">
                  <c:v>40878</c:v>
                </c:pt>
                <c:pt idx="40">
                  <c:v>40969</c:v>
                </c:pt>
                <c:pt idx="41">
                  <c:v>41061</c:v>
                </c:pt>
                <c:pt idx="42">
                  <c:v>41153</c:v>
                </c:pt>
                <c:pt idx="43">
                  <c:v>41244</c:v>
                </c:pt>
                <c:pt idx="44">
                  <c:v>41334</c:v>
                </c:pt>
                <c:pt idx="45">
                  <c:v>41426</c:v>
                </c:pt>
                <c:pt idx="46">
                  <c:v>41518</c:v>
                </c:pt>
                <c:pt idx="47">
                  <c:v>41609</c:v>
                </c:pt>
                <c:pt idx="48">
                  <c:v>41699</c:v>
                </c:pt>
                <c:pt idx="49">
                  <c:v>41791</c:v>
                </c:pt>
                <c:pt idx="50">
                  <c:v>41883</c:v>
                </c:pt>
                <c:pt idx="51">
                  <c:v>41974</c:v>
                </c:pt>
                <c:pt idx="52">
                  <c:v>42064</c:v>
                </c:pt>
                <c:pt idx="53">
                  <c:v>42156</c:v>
                </c:pt>
                <c:pt idx="54">
                  <c:v>42248</c:v>
                </c:pt>
                <c:pt idx="55">
                  <c:v>42339</c:v>
                </c:pt>
                <c:pt idx="56">
                  <c:v>42430</c:v>
                </c:pt>
                <c:pt idx="57">
                  <c:v>42522</c:v>
                </c:pt>
                <c:pt idx="58">
                  <c:v>42614</c:v>
                </c:pt>
                <c:pt idx="59">
                  <c:v>42705</c:v>
                </c:pt>
                <c:pt idx="60">
                  <c:v>42795</c:v>
                </c:pt>
                <c:pt idx="61">
                  <c:v>42887</c:v>
                </c:pt>
                <c:pt idx="62">
                  <c:v>42979</c:v>
                </c:pt>
                <c:pt idx="63">
                  <c:v>43070</c:v>
                </c:pt>
                <c:pt idx="64">
                  <c:v>43160</c:v>
                </c:pt>
                <c:pt idx="65">
                  <c:v>43252</c:v>
                </c:pt>
                <c:pt idx="66">
                  <c:v>43344</c:v>
                </c:pt>
                <c:pt idx="67">
                  <c:v>43435</c:v>
                </c:pt>
                <c:pt idx="68">
                  <c:v>43525</c:v>
                </c:pt>
                <c:pt idx="69">
                  <c:v>43617</c:v>
                </c:pt>
                <c:pt idx="70">
                  <c:v>43709</c:v>
                </c:pt>
                <c:pt idx="71">
                  <c:v>43800</c:v>
                </c:pt>
                <c:pt idx="72">
                  <c:v>43891</c:v>
                </c:pt>
                <c:pt idx="73">
                  <c:v>43983</c:v>
                </c:pt>
                <c:pt idx="74">
                  <c:v>44075</c:v>
                </c:pt>
                <c:pt idx="75">
                  <c:v>44166</c:v>
                </c:pt>
                <c:pt idx="76">
                  <c:v>44256</c:v>
                </c:pt>
                <c:pt idx="77">
                  <c:v>44348</c:v>
                </c:pt>
                <c:pt idx="78">
                  <c:v>44440</c:v>
                </c:pt>
                <c:pt idx="79">
                  <c:v>44531</c:v>
                </c:pt>
                <c:pt idx="80">
                  <c:v>44621</c:v>
                </c:pt>
                <c:pt idx="81">
                  <c:v>44713</c:v>
                </c:pt>
                <c:pt idx="82">
                  <c:v>44805</c:v>
                </c:pt>
                <c:pt idx="83">
                  <c:v>44896</c:v>
                </c:pt>
                <c:pt idx="84">
                  <c:v>44986</c:v>
                </c:pt>
                <c:pt idx="85">
                  <c:v>45078</c:v>
                </c:pt>
              </c:numCache>
            </c:numRef>
          </c:cat>
          <c:val>
            <c:numRef>
              <c:f>Profitability!$E$29:$CL$29</c:f>
              <c:numCache>
                <c:formatCode>General</c:formatCode>
                <c:ptCount val="86"/>
                <c:pt idx="0">
                  <c:v>6.1797000000000004</c:v>
                </c:pt>
                <c:pt idx="1">
                  <c:v>6.5758999999999999</c:v>
                </c:pt>
                <c:pt idx="2">
                  <c:v>7.7317</c:v>
                </c:pt>
                <c:pt idx="3">
                  <c:v>7.4748999999999999</c:v>
                </c:pt>
                <c:pt idx="4">
                  <c:v>7.0743999999999998</c:v>
                </c:pt>
                <c:pt idx="5">
                  <c:v>7.8361999999999998</c:v>
                </c:pt>
                <c:pt idx="6">
                  <c:v>8.0589999999999993</c:v>
                </c:pt>
                <c:pt idx="7">
                  <c:v>8.5317000000000007</c:v>
                </c:pt>
                <c:pt idx="8">
                  <c:v>8.4893000000000001</c:v>
                </c:pt>
                <c:pt idx="9">
                  <c:v>8.7632999999999992</c:v>
                </c:pt>
                <c:pt idx="10">
                  <c:v>8.7894000000000005</c:v>
                </c:pt>
                <c:pt idx="11">
                  <c:v>8.2072000000000003</c:v>
                </c:pt>
                <c:pt idx="12">
                  <c:v>8.4109999999999996</c:v>
                </c:pt>
                <c:pt idx="13">
                  <c:v>9.2050000000000001</c:v>
                </c:pt>
                <c:pt idx="14">
                  <c:v>9.3508999999999993</c:v>
                </c:pt>
                <c:pt idx="15">
                  <c:v>9.3087</c:v>
                </c:pt>
                <c:pt idx="16">
                  <c:v>8.8460000000000001</c:v>
                </c:pt>
                <c:pt idx="17">
                  <c:v>9.7708999999999993</c:v>
                </c:pt>
                <c:pt idx="18">
                  <c:v>10.222300000000001</c:v>
                </c:pt>
                <c:pt idx="19">
                  <c:v>10.116400000000001</c:v>
                </c:pt>
                <c:pt idx="20">
                  <c:v>9.9056999999999995</c:v>
                </c:pt>
                <c:pt idx="21">
                  <c:v>10.0047</c:v>
                </c:pt>
                <c:pt idx="22">
                  <c:v>10.363799999999999</c:v>
                </c:pt>
                <c:pt idx="23">
                  <c:v>9.0795999999999992</c:v>
                </c:pt>
                <c:pt idx="24">
                  <c:v>7.0929000000000002</c:v>
                </c:pt>
                <c:pt idx="25">
                  <c:v>7.8034999999999997</c:v>
                </c:pt>
                <c:pt idx="26">
                  <c:v>7.3727</c:v>
                </c:pt>
                <c:pt idx="27">
                  <c:v>7.6466000000000003</c:v>
                </c:pt>
                <c:pt idx="28">
                  <c:v>4.9894999999999996</c:v>
                </c:pt>
                <c:pt idx="29">
                  <c:v>6.3661000000000003</c:v>
                </c:pt>
                <c:pt idx="30">
                  <c:v>7.2092000000000001</c:v>
                </c:pt>
                <c:pt idx="31">
                  <c:v>8.0241000000000007</c:v>
                </c:pt>
                <c:pt idx="32">
                  <c:v>8.1084999999999994</c:v>
                </c:pt>
                <c:pt idx="33">
                  <c:v>8.8666999999999998</c:v>
                </c:pt>
                <c:pt idx="34">
                  <c:v>9.2969000000000008</c:v>
                </c:pt>
                <c:pt idx="35">
                  <c:v>9.4187999999999992</c:v>
                </c:pt>
                <c:pt idx="36">
                  <c:v>9.4454999999999991</c:v>
                </c:pt>
                <c:pt idx="37">
                  <c:v>9.5358999999999998</c:v>
                </c:pt>
                <c:pt idx="38">
                  <c:v>9.8812999999999995</c:v>
                </c:pt>
                <c:pt idx="39">
                  <c:v>9.7468000000000004</c:v>
                </c:pt>
                <c:pt idx="40">
                  <c:v>9.3033000000000001</c:v>
                </c:pt>
                <c:pt idx="41">
                  <c:v>9.7027999999999999</c:v>
                </c:pt>
                <c:pt idx="42">
                  <c:v>9.5656999999999996</c:v>
                </c:pt>
                <c:pt idx="43">
                  <c:v>9.8767999999999994</c:v>
                </c:pt>
                <c:pt idx="44">
                  <c:v>9.4987999999999992</c:v>
                </c:pt>
                <c:pt idx="45">
                  <c:v>10.239100000000001</c:v>
                </c:pt>
                <c:pt idx="46">
                  <c:v>9.8588000000000005</c:v>
                </c:pt>
                <c:pt idx="47">
                  <c:v>10.151300000000001</c:v>
                </c:pt>
                <c:pt idx="48">
                  <c:v>10.3476</c:v>
                </c:pt>
                <c:pt idx="49">
                  <c:v>10.288500000000001</c:v>
                </c:pt>
                <c:pt idx="50">
                  <c:v>10.426500000000001</c:v>
                </c:pt>
                <c:pt idx="51">
                  <c:v>10.4658</c:v>
                </c:pt>
                <c:pt idx="52">
                  <c:v>10.5648</c:v>
                </c:pt>
                <c:pt idx="53">
                  <c:v>10.6114</c:v>
                </c:pt>
                <c:pt idx="54">
                  <c:v>10.722</c:v>
                </c:pt>
                <c:pt idx="55">
                  <c:v>10.6584</c:v>
                </c:pt>
                <c:pt idx="56">
                  <c:v>10.3675</c:v>
                </c:pt>
                <c:pt idx="57">
                  <c:v>10.036</c:v>
                </c:pt>
                <c:pt idx="58">
                  <c:v>10.430899999999999</c:v>
                </c:pt>
                <c:pt idx="59">
                  <c:v>10.8576</c:v>
                </c:pt>
                <c:pt idx="60">
                  <c:v>10.4825</c:v>
                </c:pt>
                <c:pt idx="61">
                  <c:v>10.6988</c:v>
                </c:pt>
                <c:pt idx="62">
                  <c:v>10.993</c:v>
                </c:pt>
                <c:pt idx="63">
                  <c:v>11.1752</c:v>
                </c:pt>
                <c:pt idx="64">
                  <c:v>11.4254</c:v>
                </c:pt>
                <c:pt idx="65">
                  <c:v>12.1488</c:v>
                </c:pt>
                <c:pt idx="66">
                  <c:v>12.7308</c:v>
                </c:pt>
                <c:pt idx="67">
                  <c:v>12.905799999999999</c:v>
                </c:pt>
                <c:pt idx="68">
                  <c:v>11.597</c:v>
                </c:pt>
                <c:pt idx="69">
                  <c:v>11.937099999999999</c:v>
                </c:pt>
                <c:pt idx="70">
                  <c:v>12.0753</c:v>
                </c:pt>
                <c:pt idx="71">
                  <c:v>12.341200000000001</c:v>
                </c:pt>
                <c:pt idx="72">
                  <c:v>11.661099999999999</c:v>
                </c:pt>
                <c:pt idx="73">
                  <c:v>10.024900000000001</c:v>
                </c:pt>
                <c:pt idx="74">
                  <c:v>9.1272000000000002</c:v>
                </c:pt>
                <c:pt idx="75">
                  <c:v>11.7539</c:v>
                </c:pt>
                <c:pt idx="76">
                  <c:v>11.830500000000001</c:v>
                </c:pt>
                <c:pt idx="77">
                  <c:v>13.6258</c:v>
                </c:pt>
                <c:pt idx="78">
                  <c:v>13.994899999999999</c:v>
                </c:pt>
                <c:pt idx="79">
                  <c:v>13.9206</c:v>
                </c:pt>
                <c:pt idx="80">
                  <c:v>13.205</c:v>
                </c:pt>
                <c:pt idx="81">
                  <c:v>13.005699999999999</c:v>
                </c:pt>
                <c:pt idx="82">
                  <c:v>13.2516</c:v>
                </c:pt>
                <c:pt idx="83">
                  <c:v>12.7028</c:v>
                </c:pt>
                <c:pt idx="84">
                  <c:v>12.0932</c:v>
                </c:pt>
                <c:pt idx="85">
                  <c:v>12.271800000000001</c:v>
                </c:pt>
              </c:numCache>
            </c:numRef>
          </c:val>
          <c:smooth val="0"/>
          <c:extLst>
            <c:ext xmlns:c16="http://schemas.microsoft.com/office/drawing/2014/chart" uri="{C3380CC4-5D6E-409C-BE32-E72D297353CC}">
              <c16:uniqueId val="{00000000-B7EC-44D9-8056-EDA06B68A5F8}"/>
            </c:ext>
          </c:extLst>
        </c:ser>
        <c:ser>
          <c:idx val="1"/>
          <c:order val="1"/>
          <c:tx>
            <c:strRef>
              <c:f>Profitability!$CL$21</c:f>
              <c:strCache>
                <c:ptCount val="1"/>
                <c:pt idx="0">
                  <c:v>Russell 3000</c:v>
                </c:pt>
              </c:strCache>
            </c:strRef>
          </c:tx>
          <c:spPr>
            <a:ln w="19050" cap="rnd">
              <a:solidFill>
                <a:srgbClr val="DDBD6E"/>
              </a:solidFill>
              <a:round/>
            </a:ln>
            <a:effectLst/>
          </c:spPr>
          <c:marker>
            <c:symbol val="none"/>
          </c:marker>
          <c:cat>
            <c:numRef>
              <c:f>Profitability!$E$25:$CL$25</c:f>
              <c:numCache>
                <c:formatCode>mmm\-yy</c:formatCode>
                <c:ptCount val="86"/>
                <c:pt idx="0">
                  <c:v>37316</c:v>
                </c:pt>
                <c:pt idx="1">
                  <c:v>37408</c:v>
                </c:pt>
                <c:pt idx="2">
                  <c:v>37500</c:v>
                </c:pt>
                <c:pt idx="3">
                  <c:v>37591</c:v>
                </c:pt>
                <c:pt idx="4">
                  <c:v>37681</c:v>
                </c:pt>
                <c:pt idx="5">
                  <c:v>37773</c:v>
                </c:pt>
                <c:pt idx="6">
                  <c:v>37865</c:v>
                </c:pt>
                <c:pt idx="7">
                  <c:v>37956</c:v>
                </c:pt>
                <c:pt idx="8">
                  <c:v>38047</c:v>
                </c:pt>
                <c:pt idx="9">
                  <c:v>38139</c:v>
                </c:pt>
                <c:pt idx="10">
                  <c:v>38231</c:v>
                </c:pt>
                <c:pt idx="11">
                  <c:v>38322</c:v>
                </c:pt>
                <c:pt idx="12">
                  <c:v>38412</c:v>
                </c:pt>
                <c:pt idx="13">
                  <c:v>38504</c:v>
                </c:pt>
                <c:pt idx="14">
                  <c:v>38596</c:v>
                </c:pt>
                <c:pt idx="15">
                  <c:v>38687</c:v>
                </c:pt>
                <c:pt idx="16">
                  <c:v>38777</c:v>
                </c:pt>
                <c:pt idx="17">
                  <c:v>38869</c:v>
                </c:pt>
                <c:pt idx="18">
                  <c:v>38961</c:v>
                </c:pt>
                <c:pt idx="19">
                  <c:v>39052</c:v>
                </c:pt>
                <c:pt idx="20">
                  <c:v>39142</c:v>
                </c:pt>
                <c:pt idx="21">
                  <c:v>39234</c:v>
                </c:pt>
                <c:pt idx="22">
                  <c:v>39326</c:v>
                </c:pt>
                <c:pt idx="23">
                  <c:v>39417</c:v>
                </c:pt>
                <c:pt idx="24">
                  <c:v>39508</c:v>
                </c:pt>
                <c:pt idx="25">
                  <c:v>39600</c:v>
                </c:pt>
                <c:pt idx="26">
                  <c:v>39692</c:v>
                </c:pt>
                <c:pt idx="27">
                  <c:v>39783</c:v>
                </c:pt>
                <c:pt idx="28">
                  <c:v>39873</c:v>
                </c:pt>
                <c:pt idx="29">
                  <c:v>39965</c:v>
                </c:pt>
                <c:pt idx="30">
                  <c:v>40057</c:v>
                </c:pt>
                <c:pt idx="31">
                  <c:v>40148</c:v>
                </c:pt>
                <c:pt idx="32">
                  <c:v>40238</c:v>
                </c:pt>
                <c:pt idx="33">
                  <c:v>40330</c:v>
                </c:pt>
                <c:pt idx="34">
                  <c:v>40422</c:v>
                </c:pt>
                <c:pt idx="35">
                  <c:v>40513</c:v>
                </c:pt>
                <c:pt idx="36">
                  <c:v>40603</c:v>
                </c:pt>
                <c:pt idx="37">
                  <c:v>40695</c:v>
                </c:pt>
                <c:pt idx="38">
                  <c:v>40787</c:v>
                </c:pt>
                <c:pt idx="39">
                  <c:v>40878</c:v>
                </c:pt>
                <c:pt idx="40">
                  <c:v>40969</c:v>
                </c:pt>
                <c:pt idx="41">
                  <c:v>41061</c:v>
                </c:pt>
                <c:pt idx="42">
                  <c:v>41153</c:v>
                </c:pt>
                <c:pt idx="43">
                  <c:v>41244</c:v>
                </c:pt>
                <c:pt idx="44">
                  <c:v>41334</c:v>
                </c:pt>
                <c:pt idx="45">
                  <c:v>41426</c:v>
                </c:pt>
                <c:pt idx="46">
                  <c:v>41518</c:v>
                </c:pt>
                <c:pt idx="47">
                  <c:v>41609</c:v>
                </c:pt>
                <c:pt idx="48">
                  <c:v>41699</c:v>
                </c:pt>
                <c:pt idx="49">
                  <c:v>41791</c:v>
                </c:pt>
                <c:pt idx="50">
                  <c:v>41883</c:v>
                </c:pt>
                <c:pt idx="51">
                  <c:v>41974</c:v>
                </c:pt>
                <c:pt idx="52">
                  <c:v>42064</c:v>
                </c:pt>
                <c:pt idx="53">
                  <c:v>42156</c:v>
                </c:pt>
                <c:pt idx="54">
                  <c:v>42248</c:v>
                </c:pt>
                <c:pt idx="55">
                  <c:v>42339</c:v>
                </c:pt>
                <c:pt idx="56">
                  <c:v>42430</c:v>
                </c:pt>
                <c:pt idx="57">
                  <c:v>42522</c:v>
                </c:pt>
                <c:pt idx="58">
                  <c:v>42614</c:v>
                </c:pt>
                <c:pt idx="59">
                  <c:v>42705</c:v>
                </c:pt>
                <c:pt idx="60">
                  <c:v>42795</c:v>
                </c:pt>
                <c:pt idx="61">
                  <c:v>42887</c:v>
                </c:pt>
                <c:pt idx="62">
                  <c:v>42979</c:v>
                </c:pt>
                <c:pt idx="63">
                  <c:v>43070</c:v>
                </c:pt>
                <c:pt idx="64">
                  <c:v>43160</c:v>
                </c:pt>
                <c:pt idx="65">
                  <c:v>43252</c:v>
                </c:pt>
                <c:pt idx="66">
                  <c:v>43344</c:v>
                </c:pt>
                <c:pt idx="67">
                  <c:v>43435</c:v>
                </c:pt>
                <c:pt idx="68">
                  <c:v>43525</c:v>
                </c:pt>
                <c:pt idx="69">
                  <c:v>43617</c:v>
                </c:pt>
                <c:pt idx="70">
                  <c:v>43709</c:v>
                </c:pt>
                <c:pt idx="71">
                  <c:v>43800</c:v>
                </c:pt>
                <c:pt idx="72">
                  <c:v>43891</c:v>
                </c:pt>
                <c:pt idx="73">
                  <c:v>43983</c:v>
                </c:pt>
                <c:pt idx="74">
                  <c:v>44075</c:v>
                </c:pt>
                <c:pt idx="75">
                  <c:v>44166</c:v>
                </c:pt>
                <c:pt idx="76">
                  <c:v>44256</c:v>
                </c:pt>
                <c:pt idx="77">
                  <c:v>44348</c:v>
                </c:pt>
                <c:pt idx="78">
                  <c:v>44440</c:v>
                </c:pt>
                <c:pt idx="79">
                  <c:v>44531</c:v>
                </c:pt>
                <c:pt idx="80">
                  <c:v>44621</c:v>
                </c:pt>
                <c:pt idx="81">
                  <c:v>44713</c:v>
                </c:pt>
                <c:pt idx="82">
                  <c:v>44805</c:v>
                </c:pt>
                <c:pt idx="83">
                  <c:v>44896</c:v>
                </c:pt>
                <c:pt idx="84">
                  <c:v>44986</c:v>
                </c:pt>
                <c:pt idx="85">
                  <c:v>45078</c:v>
                </c:pt>
              </c:numCache>
            </c:numRef>
          </c:cat>
          <c:val>
            <c:numRef>
              <c:f>Profitability!$E$48:$CL$48</c:f>
              <c:numCache>
                <c:formatCode>General</c:formatCode>
                <c:ptCount val="86"/>
                <c:pt idx="0">
                  <c:v>5.0747</c:v>
                </c:pt>
                <c:pt idx="1">
                  <c:v>5.2217000000000002</c:v>
                </c:pt>
                <c:pt idx="2">
                  <c:v>6.5171999999999999</c:v>
                </c:pt>
                <c:pt idx="3">
                  <c:v>6.6534000000000004</c:v>
                </c:pt>
                <c:pt idx="4">
                  <c:v>6.3167999999999997</c:v>
                </c:pt>
                <c:pt idx="5">
                  <c:v>7.1612999999999998</c:v>
                </c:pt>
                <c:pt idx="6">
                  <c:v>7.4451000000000001</c:v>
                </c:pt>
                <c:pt idx="7">
                  <c:v>7.9371</c:v>
                </c:pt>
                <c:pt idx="8">
                  <c:v>7.8307000000000002</c:v>
                </c:pt>
                <c:pt idx="9">
                  <c:v>8.1218000000000004</c:v>
                </c:pt>
                <c:pt idx="10">
                  <c:v>8.1387999999999998</c:v>
                </c:pt>
                <c:pt idx="11">
                  <c:v>7.6821000000000002</c:v>
                </c:pt>
                <c:pt idx="12">
                  <c:v>7.9398</c:v>
                </c:pt>
                <c:pt idx="13">
                  <c:v>8.4849999999999994</c:v>
                </c:pt>
                <c:pt idx="14">
                  <c:v>8.6404999999999994</c:v>
                </c:pt>
                <c:pt idx="15">
                  <c:v>8.5448000000000004</c:v>
                </c:pt>
                <c:pt idx="16">
                  <c:v>8.2616999999999994</c:v>
                </c:pt>
                <c:pt idx="17">
                  <c:v>8.9328000000000003</c:v>
                </c:pt>
                <c:pt idx="18">
                  <c:v>9.3613</c:v>
                </c:pt>
                <c:pt idx="19">
                  <c:v>9.1771999999999991</c:v>
                </c:pt>
                <c:pt idx="20">
                  <c:v>9.0482999999999993</c:v>
                </c:pt>
                <c:pt idx="21">
                  <c:v>8.9672999999999998</c:v>
                </c:pt>
                <c:pt idx="22">
                  <c:v>9.0906000000000002</c:v>
                </c:pt>
                <c:pt idx="23">
                  <c:v>8.2127999999999997</c:v>
                </c:pt>
                <c:pt idx="24">
                  <c:v>6.6176000000000004</c:v>
                </c:pt>
                <c:pt idx="25">
                  <c:v>7.1719999999999997</c:v>
                </c:pt>
                <c:pt idx="26">
                  <c:v>7.0327999999999999</c:v>
                </c:pt>
                <c:pt idx="27">
                  <c:v>6.5133999999999999</c:v>
                </c:pt>
                <c:pt idx="28">
                  <c:v>3.9382000000000001</c:v>
                </c:pt>
                <c:pt idx="29">
                  <c:v>5.3396999999999997</c:v>
                </c:pt>
                <c:pt idx="30">
                  <c:v>6.4474</c:v>
                </c:pt>
                <c:pt idx="31">
                  <c:v>7.1474000000000002</c:v>
                </c:pt>
                <c:pt idx="32">
                  <c:v>7.4048999999999996</c:v>
                </c:pt>
                <c:pt idx="33">
                  <c:v>7.8887999999999998</c:v>
                </c:pt>
                <c:pt idx="34">
                  <c:v>8.4762000000000004</c:v>
                </c:pt>
                <c:pt idx="35">
                  <c:v>8.6701999999999995</c:v>
                </c:pt>
                <c:pt idx="36">
                  <c:v>8.6610999999999994</c:v>
                </c:pt>
                <c:pt idx="37">
                  <c:v>8.5009999999999994</c:v>
                </c:pt>
                <c:pt idx="38">
                  <c:v>9.1308000000000007</c:v>
                </c:pt>
                <c:pt idx="39">
                  <c:v>8.8117000000000001</c:v>
                </c:pt>
                <c:pt idx="40">
                  <c:v>8.3556000000000008</c:v>
                </c:pt>
                <c:pt idx="41">
                  <c:v>8.7134999999999998</c:v>
                </c:pt>
                <c:pt idx="42">
                  <c:v>8.7079000000000004</c:v>
                </c:pt>
                <c:pt idx="43">
                  <c:v>9.0134000000000007</c:v>
                </c:pt>
                <c:pt idx="44">
                  <c:v>8.5991999999999997</c:v>
                </c:pt>
                <c:pt idx="45">
                  <c:v>9.2561</c:v>
                </c:pt>
                <c:pt idx="46">
                  <c:v>9.0591000000000008</c:v>
                </c:pt>
                <c:pt idx="47">
                  <c:v>9.3460999999999999</c:v>
                </c:pt>
                <c:pt idx="48">
                  <c:v>9.5152999999999999</c:v>
                </c:pt>
                <c:pt idx="49">
                  <c:v>9.2098999999999993</c:v>
                </c:pt>
                <c:pt idx="50">
                  <c:v>9.5571000000000002</c:v>
                </c:pt>
                <c:pt idx="51">
                  <c:v>9.5411000000000001</c:v>
                </c:pt>
                <c:pt idx="52">
                  <c:v>9.5448000000000004</c:v>
                </c:pt>
                <c:pt idx="53">
                  <c:v>9.4427000000000003</c:v>
                </c:pt>
                <c:pt idx="54">
                  <c:v>9.6842000000000006</c:v>
                </c:pt>
                <c:pt idx="55">
                  <c:v>9.6456</c:v>
                </c:pt>
                <c:pt idx="56">
                  <c:v>9.3840000000000003</c:v>
                </c:pt>
                <c:pt idx="57">
                  <c:v>8.9679000000000002</c:v>
                </c:pt>
                <c:pt idx="58">
                  <c:v>9.4331999999999994</c:v>
                </c:pt>
                <c:pt idx="59">
                  <c:v>9.7725000000000009</c:v>
                </c:pt>
                <c:pt idx="60">
                  <c:v>9.5197000000000003</c:v>
                </c:pt>
                <c:pt idx="61">
                  <c:v>9.5088000000000008</c:v>
                </c:pt>
                <c:pt idx="62">
                  <c:v>9.8039000000000005</c:v>
                </c:pt>
                <c:pt idx="63">
                  <c:v>9.9259000000000004</c:v>
                </c:pt>
                <c:pt idx="64">
                  <c:v>10.3835</c:v>
                </c:pt>
                <c:pt idx="65">
                  <c:v>10.7766</c:v>
                </c:pt>
                <c:pt idx="66">
                  <c:v>11.3948</c:v>
                </c:pt>
                <c:pt idx="67">
                  <c:v>11.6418</c:v>
                </c:pt>
                <c:pt idx="68">
                  <c:v>10.4856</c:v>
                </c:pt>
                <c:pt idx="69">
                  <c:v>10.5939</c:v>
                </c:pt>
                <c:pt idx="70">
                  <c:v>10.8216</c:v>
                </c:pt>
                <c:pt idx="71">
                  <c:v>10.967499999999999</c:v>
                </c:pt>
                <c:pt idx="72">
                  <c:v>10.473800000000001</c:v>
                </c:pt>
                <c:pt idx="73">
                  <c:v>8.4250000000000007</c:v>
                </c:pt>
                <c:pt idx="74">
                  <c:v>7.7697000000000003</c:v>
                </c:pt>
                <c:pt idx="75">
                  <c:v>10.5465</c:v>
                </c:pt>
                <c:pt idx="76">
                  <c:v>10.8851</c:v>
                </c:pt>
                <c:pt idx="77">
                  <c:v>12.228999999999999</c:v>
                </c:pt>
                <c:pt idx="78">
                  <c:v>12.6769</c:v>
                </c:pt>
                <c:pt idx="79">
                  <c:v>12.513299999999999</c:v>
                </c:pt>
                <c:pt idx="80">
                  <c:v>11.611499999999999</c:v>
                </c:pt>
                <c:pt idx="81">
                  <c:v>11.5648</c:v>
                </c:pt>
                <c:pt idx="82">
                  <c:v>11.728</c:v>
                </c:pt>
                <c:pt idx="83">
                  <c:v>11.3849</c:v>
                </c:pt>
                <c:pt idx="84">
                  <c:v>10.752599999999999</c:v>
                </c:pt>
                <c:pt idx="85">
                  <c:v>10.9359</c:v>
                </c:pt>
              </c:numCache>
            </c:numRef>
          </c:val>
          <c:smooth val="0"/>
          <c:extLst>
            <c:ext xmlns:c16="http://schemas.microsoft.com/office/drawing/2014/chart" uri="{C3380CC4-5D6E-409C-BE32-E72D297353CC}">
              <c16:uniqueId val="{00000001-B7EC-44D9-8056-EDA06B68A5F8}"/>
            </c:ext>
          </c:extLst>
        </c:ser>
        <c:dLbls>
          <c:showLegendKey val="0"/>
          <c:showVal val="0"/>
          <c:showCatName val="0"/>
          <c:showSerName val="0"/>
          <c:showPercent val="0"/>
          <c:showBubbleSize val="0"/>
        </c:dLbls>
        <c:smooth val="0"/>
        <c:axId val="2140229871"/>
        <c:axId val="2140221551"/>
      </c:lineChart>
      <c:dateAx>
        <c:axId val="2140229871"/>
        <c:scaling>
          <c:orientation val="minMax"/>
        </c:scaling>
        <c:delete val="0"/>
        <c:axPos val="b"/>
        <c:numFmt formatCode="yyyy" sourceLinked="0"/>
        <c:majorTickMark val="in"/>
        <c:minorTickMark val="none"/>
        <c:tickLblPos val="nextTo"/>
        <c:spPr>
          <a:noFill/>
          <a:ln w="9525" cap="flat" cmpd="sng" algn="ctr">
            <a:solidFill>
              <a:schemeClr val="tx1"/>
            </a:solidFill>
            <a:round/>
          </a:ln>
          <a:effectLst/>
        </c:spPr>
        <c:txPr>
          <a:bodyPr rot="-2700000" spcFirstLastPara="1" vertOverflow="ellipsis" wrap="square" anchor="ctr" anchorCtr="1"/>
          <a:lstStyle/>
          <a:p>
            <a:pPr>
              <a:defRPr sz="75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2140221551"/>
        <c:crosses val="autoZero"/>
        <c:auto val="1"/>
        <c:lblOffset val="100"/>
        <c:baseTimeUnit val="months"/>
      </c:dateAx>
      <c:valAx>
        <c:axId val="2140221551"/>
        <c:scaling>
          <c:orientation val="minMax"/>
          <c:max val="14"/>
          <c:min val="4"/>
        </c:scaling>
        <c:delete val="0"/>
        <c:axPos val="l"/>
        <c:numFmt formatCode="General" sourceLinked="1"/>
        <c:majorTickMark val="in"/>
        <c:minorTickMark val="none"/>
        <c:tickLblPos val="nextTo"/>
        <c:spPr>
          <a:noFill/>
          <a:ln>
            <a:solidFill>
              <a:schemeClr val="tx1"/>
            </a:solid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2140229871"/>
        <c:crosses val="autoZero"/>
        <c:crossBetween val="between"/>
      </c:valAx>
      <c:spPr>
        <a:noFill/>
        <a:ln>
          <a:noFill/>
        </a:ln>
        <a:effectLst/>
      </c:spPr>
    </c:plotArea>
    <c:legend>
      <c:legendPos val="r"/>
      <c:layout>
        <c:manualLayout>
          <c:xMode val="edge"/>
          <c:yMode val="edge"/>
          <c:x val="0.38310929288549472"/>
          <c:y val="5.0729466424630054E-2"/>
          <c:w val="0.25288701738509645"/>
          <c:h val="0.10102630282853599"/>
        </c:manualLayout>
      </c:layout>
      <c:overlay val="0"/>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800">
          <a:solidFill>
            <a:sysClr val="windowText" lastClr="000000"/>
          </a:solidFill>
          <a:latin typeface="Arial" panose="020B0604020202020204" pitchFamily="34" charset="0"/>
          <a:cs typeface="Arial" panose="020B0604020202020204" pitchFamily="34" charset="0"/>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8025547194231677E-2"/>
          <c:y val="0.11730262494172401"/>
          <c:w val="0.81606080398906944"/>
          <c:h val="0.68704693056079613"/>
        </c:manualLayout>
      </c:layout>
      <c:lineChart>
        <c:grouping val="standard"/>
        <c:varyColors val="0"/>
        <c:ser>
          <c:idx val="0"/>
          <c:order val="0"/>
          <c:tx>
            <c:strRef>
              <c:f>'Page 13 Data'!$B$5</c:f>
              <c:strCache>
                <c:ptCount val="1"/>
                <c:pt idx="0">
                  <c:v>Auto</c:v>
                </c:pt>
              </c:strCache>
            </c:strRef>
          </c:tx>
          <c:spPr>
            <a:ln w="19050" cap="rnd">
              <a:solidFill>
                <a:schemeClr val="accent5">
                  <a:lumMod val="40000"/>
                  <a:lumOff val="60000"/>
                </a:schemeClr>
              </a:solidFill>
              <a:round/>
            </a:ln>
            <a:effectLst/>
          </c:spPr>
          <c:marker>
            <c:symbol val="none"/>
          </c:marker>
          <c:cat>
            <c:numRef>
              <c:f>'Page 13 Data'!$A$6:$A$86</c:f>
              <c:numCache>
                <c:formatCode>mmm\-yy</c:formatCode>
                <c:ptCount val="81"/>
                <c:pt idx="0">
                  <c:v>37681</c:v>
                </c:pt>
                <c:pt idx="1">
                  <c:v>37773</c:v>
                </c:pt>
                <c:pt idx="2">
                  <c:v>37865</c:v>
                </c:pt>
                <c:pt idx="3">
                  <c:v>37956</c:v>
                </c:pt>
                <c:pt idx="4">
                  <c:v>38047</c:v>
                </c:pt>
                <c:pt idx="5">
                  <c:v>38139</c:v>
                </c:pt>
                <c:pt idx="6">
                  <c:v>38231</c:v>
                </c:pt>
                <c:pt idx="7">
                  <c:v>38322</c:v>
                </c:pt>
                <c:pt idx="8">
                  <c:v>38412</c:v>
                </c:pt>
                <c:pt idx="9">
                  <c:v>38504</c:v>
                </c:pt>
                <c:pt idx="10">
                  <c:v>38596</c:v>
                </c:pt>
                <c:pt idx="11">
                  <c:v>38687</c:v>
                </c:pt>
                <c:pt idx="12">
                  <c:v>38777</c:v>
                </c:pt>
                <c:pt idx="13">
                  <c:v>38869</c:v>
                </c:pt>
                <c:pt idx="14">
                  <c:v>38961</c:v>
                </c:pt>
                <c:pt idx="15">
                  <c:v>39052</c:v>
                </c:pt>
                <c:pt idx="16">
                  <c:v>39142</c:v>
                </c:pt>
                <c:pt idx="17">
                  <c:v>39234</c:v>
                </c:pt>
                <c:pt idx="18">
                  <c:v>39326</c:v>
                </c:pt>
                <c:pt idx="19">
                  <c:v>39417</c:v>
                </c:pt>
                <c:pt idx="20">
                  <c:v>39508</c:v>
                </c:pt>
                <c:pt idx="21">
                  <c:v>39600</c:v>
                </c:pt>
                <c:pt idx="22">
                  <c:v>39692</c:v>
                </c:pt>
                <c:pt idx="23">
                  <c:v>39783</c:v>
                </c:pt>
                <c:pt idx="24">
                  <c:v>39873</c:v>
                </c:pt>
                <c:pt idx="25">
                  <c:v>39965</c:v>
                </c:pt>
                <c:pt idx="26">
                  <c:v>40057</c:v>
                </c:pt>
                <c:pt idx="27">
                  <c:v>40148</c:v>
                </c:pt>
                <c:pt idx="28">
                  <c:v>40238</c:v>
                </c:pt>
                <c:pt idx="29">
                  <c:v>40330</c:v>
                </c:pt>
                <c:pt idx="30">
                  <c:v>40422</c:v>
                </c:pt>
                <c:pt idx="31">
                  <c:v>40513</c:v>
                </c:pt>
                <c:pt idx="32">
                  <c:v>40603</c:v>
                </c:pt>
                <c:pt idx="33">
                  <c:v>40695</c:v>
                </c:pt>
                <c:pt idx="34">
                  <c:v>40787</c:v>
                </c:pt>
                <c:pt idx="35">
                  <c:v>40878</c:v>
                </c:pt>
                <c:pt idx="36">
                  <c:v>40969</c:v>
                </c:pt>
                <c:pt idx="37">
                  <c:v>41061</c:v>
                </c:pt>
                <c:pt idx="38">
                  <c:v>41153</c:v>
                </c:pt>
                <c:pt idx="39">
                  <c:v>41244</c:v>
                </c:pt>
                <c:pt idx="40">
                  <c:v>41334</c:v>
                </c:pt>
                <c:pt idx="41">
                  <c:v>41426</c:v>
                </c:pt>
                <c:pt idx="42">
                  <c:v>41518</c:v>
                </c:pt>
                <c:pt idx="43">
                  <c:v>41609</c:v>
                </c:pt>
                <c:pt idx="44">
                  <c:v>41699</c:v>
                </c:pt>
                <c:pt idx="45">
                  <c:v>41791</c:v>
                </c:pt>
                <c:pt idx="46">
                  <c:v>41883</c:v>
                </c:pt>
                <c:pt idx="47">
                  <c:v>41974</c:v>
                </c:pt>
                <c:pt idx="48">
                  <c:v>42064</c:v>
                </c:pt>
                <c:pt idx="49">
                  <c:v>42156</c:v>
                </c:pt>
                <c:pt idx="50">
                  <c:v>42248</c:v>
                </c:pt>
                <c:pt idx="51">
                  <c:v>42339</c:v>
                </c:pt>
                <c:pt idx="52">
                  <c:v>42430</c:v>
                </c:pt>
                <c:pt idx="53">
                  <c:v>42522</c:v>
                </c:pt>
                <c:pt idx="54">
                  <c:v>42614</c:v>
                </c:pt>
                <c:pt idx="55">
                  <c:v>42705</c:v>
                </c:pt>
                <c:pt idx="56">
                  <c:v>42795</c:v>
                </c:pt>
                <c:pt idx="57">
                  <c:v>42887</c:v>
                </c:pt>
                <c:pt idx="58">
                  <c:v>42979</c:v>
                </c:pt>
                <c:pt idx="59">
                  <c:v>43070</c:v>
                </c:pt>
                <c:pt idx="60">
                  <c:v>43160</c:v>
                </c:pt>
                <c:pt idx="61">
                  <c:v>43252</c:v>
                </c:pt>
                <c:pt idx="62">
                  <c:v>43344</c:v>
                </c:pt>
                <c:pt idx="63">
                  <c:v>43435</c:v>
                </c:pt>
                <c:pt idx="64">
                  <c:v>43525</c:v>
                </c:pt>
                <c:pt idx="65">
                  <c:v>43617</c:v>
                </c:pt>
                <c:pt idx="66">
                  <c:v>43709</c:v>
                </c:pt>
                <c:pt idx="67">
                  <c:v>43800</c:v>
                </c:pt>
                <c:pt idx="68">
                  <c:v>43891</c:v>
                </c:pt>
                <c:pt idx="69">
                  <c:v>43983</c:v>
                </c:pt>
                <c:pt idx="70">
                  <c:v>44075</c:v>
                </c:pt>
                <c:pt idx="71">
                  <c:v>44166</c:v>
                </c:pt>
                <c:pt idx="72">
                  <c:v>44256</c:v>
                </c:pt>
                <c:pt idx="73">
                  <c:v>44348</c:v>
                </c:pt>
                <c:pt idx="74">
                  <c:v>44440</c:v>
                </c:pt>
                <c:pt idx="75">
                  <c:v>44531</c:v>
                </c:pt>
                <c:pt idx="76">
                  <c:v>44621</c:v>
                </c:pt>
                <c:pt idx="77">
                  <c:v>44713</c:v>
                </c:pt>
                <c:pt idx="78">
                  <c:v>44805</c:v>
                </c:pt>
                <c:pt idx="79">
                  <c:v>44896</c:v>
                </c:pt>
                <c:pt idx="80">
                  <c:v>44986</c:v>
                </c:pt>
              </c:numCache>
            </c:numRef>
          </c:cat>
          <c:val>
            <c:numRef>
              <c:f>'Page 13 Data'!$B$6:$B$86</c:f>
              <c:numCache>
                <c:formatCode>0.00</c:formatCode>
                <c:ptCount val="81"/>
                <c:pt idx="0">
                  <c:v>8.570161563956189</c:v>
                </c:pt>
                <c:pt idx="1">
                  <c:v>8.4974268718194566</c:v>
                </c:pt>
                <c:pt idx="2">
                  <c:v>8.033500798059535</c:v>
                </c:pt>
                <c:pt idx="3">
                  <c:v>7.7920189773094233</c:v>
                </c:pt>
                <c:pt idx="4">
                  <c:v>7.4183132824098648</c:v>
                </c:pt>
                <c:pt idx="5">
                  <c:v>7.2941364633025945</c:v>
                </c:pt>
                <c:pt idx="6">
                  <c:v>7.1896072671723568</c:v>
                </c:pt>
                <c:pt idx="7">
                  <c:v>6.9792120279026957</c:v>
                </c:pt>
                <c:pt idx="8">
                  <c:v>6.7806228236511892</c:v>
                </c:pt>
                <c:pt idx="9">
                  <c:v>6.6862323713176766</c:v>
                </c:pt>
                <c:pt idx="10">
                  <c:v>7.1308896505492978</c:v>
                </c:pt>
                <c:pt idx="11">
                  <c:v>7.3408083830782163</c:v>
                </c:pt>
                <c:pt idx="12">
                  <c:v>7.6622427538583713</c:v>
                </c:pt>
                <c:pt idx="13">
                  <c:v>8.2123770631747863</c:v>
                </c:pt>
                <c:pt idx="14">
                  <c:v>8.3177176507215336</c:v>
                </c:pt>
                <c:pt idx="15">
                  <c:v>8.6945819132572399</c:v>
                </c:pt>
                <c:pt idx="16">
                  <c:v>8.7558082562643307</c:v>
                </c:pt>
                <c:pt idx="17">
                  <c:v>8.8405695881707373</c:v>
                </c:pt>
                <c:pt idx="18">
                  <c:v>9.1284576632444026</c:v>
                </c:pt>
                <c:pt idx="19">
                  <c:v>9.4053500954011611</c:v>
                </c:pt>
                <c:pt idx="20">
                  <c:v>9.7253700310821056</c:v>
                </c:pt>
                <c:pt idx="21">
                  <c:v>9.9428896953473451</c:v>
                </c:pt>
                <c:pt idx="22">
                  <c:v>10.175367905967985</c:v>
                </c:pt>
                <c:pt idx="23">
                  <c:v>10.468382576700858</c:v>
                </c:pt>
                <c:pt idx="24">
                  <c:v>10.615868078360812</c:v>
                </c:pt>
                <c:pt idx="25">
                  <c:v>10.850396839167162</c:v>
                </c:pt>
                <c:pt idx="26">
                  <c:v>10.795294214476684</c:v>
                </c:pt>
                <c:pt idx="27">
                  <c:v>10.461105423505634</c:v>
                </c:pt>
                <c:pt idx="28">
                  <c:v>10.220766874988557</c:v>
                </c:pt>
                <c:pt idx="29">
                  <c:v>9.5526152634774562</c:v>
                </c:pt>
                <c:pt idx="30">
                  <c:v>8.7358433696129794</c:v>
                </c:pt>
                <c:pt idx="31">
                  <c:v>8.1964718011045221</c:v>
                </c:pt>
                <c:pt idx="32">
                  <c:v>7.6266979800144101</c:v>
                </c:pt>
                <c:pt idx="33">
                  <c:v>7.0533998505868016</c:v>
                </c:pt>
                <c:pt idx="34">
                  <c:v>7.0256690880692112</c:v>
                </c:pt>
                <c:pt idx="35">
                  <c:v>6.7703482522748226</c:v>
                </c:pt>
                <c:pt idx="36">
                  <c:v>6.6658445145001393</c:v>
                </c:pt>
                <c:pt idx="37">
                  <c:v>6.7332291068493211</c:v>
                </c:pt>
                <c:pt idx="38">
                  <c:v>6.4112597661988016</c:v>
                </c:pt>
                <c:pt idx="39">
                  <c:v>6.3767053841482904</c:v>
                </c:pt>
                <c:pt idx="40">
                  <c:v>6.6154339673164158</c:v>
                </c:pt>
                <c:pt idx="41">
                  <c:v>6.6491718483992521</c:v>
                </c:pt>
                <c:pt idx="42">
                  <c:v>6.7867673069959711</c:v>
                </c:pt>
                <c:pt idx="43">
                  <c:v>6.8504040781177498</c:v>
                </c:pt>
                <c:pt idx="44">
                  <c:v>6.8595685230497496</c:v>
                </c:pt>
                <c:pt idx="45">
                  <c:v>6.9118426671934685</c:v>
                </c:pt>
                <c:pt idx="46">
                  <c:v>7.0958065285832221</c:v>
                </c:pt>
                <c:pt idx="47">
                  <c:v>7.1549506065083772</c:v>
                </c:pt>
                <c:pt idx="48">
                  <c:v>6.9297645375764549</c:v>
                </c:pt>
                <c:pt idx="49">
                  <c:v>7.1146355035936821</c:v>
                </c:pt>
                <c:pt idx="50">
                  <c:v>7.0548434080445031</c:v>
                </c:pt>
                <c:pt idx="51">
                  <c:v>7.1307535423002282</c:v>
                </c:pt>
                <c:pt idx="52">
                  <c:v>7.2682832007076872</c:v>
                </c:pt>
                <c:pt idx="53">
                  <c:v>7.2762324065359536</c:v>
                </c:pt>
                <c:pt idx="54">
                  <c:v>7.3534191429864491</c:v>
                </c:pt>
                <c:pt idx="55">
                  <c:v>7.461240895358201</c:v>
                </c:pt>
                <c:pt idx="56">
                  <c:v>7.3480373381999211</c:v>
                </c:pt>
                <c:pt idx="57">
                  <c:v>7.45</c:v>
                </c:pt>
                <c:pt idx="58">
                  <c:v>7.39</c:v>
                </c:pt>
                <c:pt idx="59">
                  <c:v>7.21</c:v>
                </c:pt>
                <c:pt idx="60">
                  <c:v>7.28</c:v>
                </c:pt>
                <c:pt idx="61">
                  <c:v>7.15</c:v>
                </c:pt>
                <c:pt idx="62">
                  <c:v>7.05</c:v>
                </c:pt>
                <c:pt idx="63">
                  <c:v>7.09</c:v>
                </c:pt>
                <c:pt idx="64">
                  <c:v>7.07</c:v>
                </c:pt>
                <c:pt idx="65">
                  <c:v>6.93</c:v>
                </c:pt>
                <c:pt idx="66">
                  <c:v>6.96</c:v>
                </c:pt>
                <c:pt idx="67">
                  <c:v>6.91</c:v>
                </c:pt>
                <c:pt idx="68">
                  <c:v>6.89</c:v>
                </c:pt>
                <c:pt idx="69">
                  <c:v>6.29</c:v>
                </c:pt>
                <c:pt idx="70">
                  <c:v>5.79</c:v>
                </c:pt>
                <c:pt idx="71">
                  <c:v>5.45</c:v>
                </c:pt>
                <c:pt idx="72">
                  <c:v>5.16</c:v>
                </c:pt>
                <c:pt idx="73">
                  <c:v>5.08</c:v>
                </c:pt>
                <c:pt idx="74">
                  <c:v>5</c:v>
                </c:pt>
                <c:pt idx="75">
                  <c:v>4.96</c:v>
                </c:pt>
                <c:pt idx="76">
                  <c:v>5.0999999999999996</c:v>
                </c:pt>
                <c:pt idx="77">
                  <c:v>5.64</c:v>
                </c:pt>
                <c:pt idx="78">
                  <c:v>6.21</c:v>
                </c:pt>
                <c:pt idx="79">
                  <c:v>6.64</c:v>
                </c:pt>
                <c:pt idx="80">
                  <c:v>6.88</c:v>
                </c:pt>
              </c:numCache>
            </c:numRef>
          </c:val>
          <c:smooth val="0"/>
          <c:extLst>
            <c:ext xmlns:c16="http://schemas.microsoft.com/office/drawing/2014/chart" uri="{C3380CC4-5D6E-409C-BE32-E72D297353CC}">
              <c16:uniqueId val="{00000000-37D7-42AF-8975-6562698A9217}"/>
            </c:ext>
          </c:extLst>
        </c:ser>
        <c:ser>
          <c:idx val="1"/>
          <c:order val="1"/>
          <c:tx>
            <c:strRef>
              <c:f>'Page 13 Data'!$C$5</c:f>
              <c:strCache>
                <c:ptCount val="1"/>
                <c:pt idx="0">
                  <c:v>Consumer credit</c:v>
                </c:pt>
              </c:strCache>
            </c:strRef>
          </c:tx>
          <c:spPr>
            <a:ln w="19050" cap="rnd">
              <a:solidFill>
                <a:srgbClr val="7A988D"/>
              </a:solidFill>
              <a:round/>
            </a:ln>
            <a:effectLst/>
          </c:spPr>
          <c:marker>
            <c:symbol val="none"/>
          </c:marker>
          <c:cat>
            <c:numRef>
              <c:f>'Page 13 Data'!$A$6:$A$86</c:f>
              <c:numCache>
                <c:formatCode>mmm\-yy</c:formatCode>
                <c:ptCount val="81"/>
                <c:pt idx="0">
                  <c:v>37681</c:v>
                </c:pt>
                <c:pt idx="1">
                  <c:v>37773</c:v>
                </c:pt>
                <c:pt idx="2">
                  <c:v>37865</c:v>
                </c:pt>
                <c:pt idx="3">
                  <c:v>37956</c:v>
                </c:pt>
                <c:pt idx="4">
                  <c:v>38047</c:v>
                </c:pt>
                <c:pt idx="5">
                  <c:v>38139</c:v>
                </c:pt>
                <c:pt idx="6">
                  <c:v>38231</c:v>
                </c:pt>
                <c:pt idx="7">
                  <c:v>38322</c:v>
                </c:pt>
                <c:pt idx="8">
                  <c:v>38412</c:v>
                </c:pt>
                <c:pt idx="9">
                  <c:v>38504</c:v>
                </c:pt>
                <c:pt idx="10">
                  <c:v>38596</c:v>
                </c:pt>
                <c:pt idx="11">
                  <c:v>38687</c:v>
                </c:pt>
                <c:pt idx="12">
                  <c:v>38777</c:v>
                </c:pt>
                <c:pt idx="13">
                  <c:v>38869</c:v>
                </c:pt>
                <c:pt idx="14">
                  <c:v>38961</c:v>
                </c:pt>
                <c:pt idx="15">
                  <c:v>39052</c:v>
                </c:pt>
                <c:pt idx="16">
                  <c:v>39142</c:v>
                </c:pt>
                <c:pt idx="17">
                  <c:v>39234</c:v>
                </c:pt>
                <c:pt idx="18">
                  <c:v>39326</c:v>
                </c:pt>
                <c:pt idx="19">
                  <c:v>39417</c:v>
                </c:pt>
                <c:pt idx="20">
                  <c:v>39508</c:v>
                </c:pt>
                <c:pt idx="21">
                  <c:v>39600</c:v>
                </c:pt>
                <c:pt idx="22">
                  <c:v>39692</c:v>
                </c:pt>
                <c:pt idx="23">
                  <c:v>39783</c:v>
                </c:pt>
                <c:pt idx="24">
                  <c:v>39873</c:v>
                </c:pt>
                <c:pt idx="25">
                  <c:v>39965</c:v>
                </c:pt>
                <c:pt idx="26">
                  <c:v>40057</c:v>
                </c:pt>
                <c:pt idx="27">
                  <c:v>40148</c:v>
                </c:pt>
                <c:pt idx="28">
                  <c:v>40238</c:v>
                </c:pt>
                <c:pt idx="29">
                  <c:v>40330</c:v>
                </c:pt>
                <c:pt idx="30">
                  <c:v>40422</c:v>
                </c:pt>
                <c:pt idx="31">
                  <c:v>40513</c:v>
                </c:pt>
                <c:pt idx="32">
                  <c:v>40603</c:v>
                </c:pt>
                <c:pt idx="33">
                  <c:v>40695</c:v>
                </c:pt>
                <c:pt idx="34">
                  <c:v>40787</c:v>
                </c:pt>
                <c:pt idx="35">
                  <c:v>40878</c:v>
                </c:pt>
                <c:pt idx="36">
                  <c:v>40969</c:v>
                </c:pt>
                <c:pt idx="37">
                  <c:v>41061</c:v>
                </c:pt>
                <c:pt idx="38">
                  <c:v>41153</c:v>
                </c:pt>
                <c:pt idx="39">
                  <c:v>41244</c:v>
                </c:pt>
                <c:pt idx="40">
                  <c:v>41334</c:v>
                </c:pt>
                <c:pt idx="41">
                  <c:v>41426</c:v>
                </c:pt>
                <c:pt idx="42">
                  <c:v>41518</c:v>
                </c:pt>
                <c:pt idx="43">
                  <c:v>41609</c:v>
                </c:pt>
                <c:pt idx="44">
                  <c:v>41699</c:v>
                </c:pt>
                <c:pt idx="45">
                  <c:v>41791</c:v>
                </c:pt>
                <c:pt idx="46">
                  <c:v>41883</c:v>
                </c:pt>
                <c:pt idx="47">
                  <c:v>41974</c:v>
                </c:pt>
                <c:pt idx="48">
                  <c:v>42064</c:v>
                </c:pt>
                <c:pt idx="49">
                  <c:v>42156</c:v>
                </c:pt>
                <c:pt idx="50">
                  <c:v>42248</c:v>
                </c:pt>
                <c:pt idx="51">
                  <c:v>42339</c:v>
                </c:pt>
                <c:pt idx="52">
                  <c:v>42430</c:v>
                </c:pt>
                <c:pt idx="53">
                  <c:v>42522</c:v>
                </c:pt>
                <c:pt idx="54">
                  <c:v>42614</c:v>
                </c:pt>
                <c:pt idx="55">
                  <c:v>42705</c:v>
                </c:pt>
                <c:pt idx="56">
                  <c:v>42795</c:v>
                </c:pt>
                <c:pt idx="57">
                  <c:v>42887</c:v>
                </c:pt>
                <c:pt idx="58">
                  <c:v>42979</c:v>
                </c:pt>
                <c:pt idx="59">
                  <c:v>43070</c:v>
                </c:pt>
                <c:pt idx="60">
                  <c:v>43160</c:v>
                </c:pt>
                <c:pt idx="61">
                  <c:v>43252</c:v>
                </c:pt>
                <c:pt idx="62">
                  <c:v>43344</c:v>
                </c:pt>
                <c:pt idx="63">
                  <c:v>43435</c:v>
                </c:pt>
                <c:pt idx="64">
                  <c:v>43525</c:v>
                </c:pt>
                <c:pt idx="65">
                  <c:v>43617</c:v>
                </c:pt>
                <c:pt idx="66">
                  <c:v>43709</c:v>
                </c:pt>
                <c:pt idx="67">
                  <c:v>43800</c:v>
                </c:pt>
                <c:pt idx="68">
                  <c:v>43891</c:v>
                </c:pt>
                <c:pt idx="69">
                  <c:v>43983</c:v>
                </c:pt>
                <c:pt idx="70">
                  <c:v>44075</c:v>
                </c:pt>
                <c:pt idx="71">
                  <c:v>44166</c:v>
                </c:pt>
                <c:pt idx="72">
                  <c:v>44256</c:v>
                </c:pt>
                <c:pt idx="73">
                  <c:v>44348</c:v>
                </c:pt>
                <c:pt idx="74">
                  <c:v>44440</c:v>
                </c:pt>
                <c:pt idx="75">
                  <c:v>44531</c:v>
                </c:pt>
                <c:pt idx="76">
                  <c:v>44621</c:v>
                </c:pt>
                <c:pt idx="77">
                  <c:v>44713</c:v>
                </c:pt>
                <c:pt idx="78">
                  <c:v>44805</c:v>
                </c:pt>
                <c:pt idx="79">
                  <c:v>44896</c:v>
                </c:pt>
                <c:pt idx="80">
                  <c:v>44986</c:v>
                </c:pt>
              </c:numCache>
            </c:numRef>
          </c:cat>
          <c:val>
            <c:numRef>
              <c:f>'Page 13 Data'!$C$6:$C$86</c:f>
              <c:numCache>
                <c:formatCode>0.00</c:formatCode>
                <c:ptCount val="81"/>
                <c:pt idx="0">
                  <c:v>12.321604758872699</c:v>
                </c:pt>
                <c:pt idx="1">
                  <c:v>12.271632172883578</c:v>
                </c:pt>
                <c:pt idx="2">
                  <c:v>11.739065435221463</c:v>
                </c:pt>
                <c:pt idx="3">
                  <c:v>11.560761541814797</c:v>
                </c:pt>
                <c:pt idx="4">
                  <c:v>10.893744110865017</c:v>
                </c:pt>
                <c:pt idx="5">
                  <c:v>10.477981960676656</c:v>
                </c:pt>
                <c:pt idx="6">
                  <c:v>10.199233080116771</c:v>
                </c:pt>
                <c:pt idx="7">
                  <c:v>9.8534178980611244</c:v>
                </c:pt>
                <c:pt idx="8">
                  <c:v>9.3540205787829311</c:v>
                </c:pt>
                <c:pt idx="9">
                  <c:v>9.1027235618796798</c:v>
                </c:pt>
                <c:pt idx="10">
                  <c:v>9.2538810447289102</c:v>
                </c:pt>
                <c:pt idx="11">
                  <c:v>8.6276883486694764</c:v>
                </c:pt>
                <c:pt idx="12">
                  <c:v>8.5762673628822217</c:v>
                </c:pt>
                <c:pt idx="13">
                  <c:v>8.4464712182666268</c:v>
                </c:pt>
                <c:pt idx="14">
                  <c:v>8.3835834581816648</c:v>
                </c:pt>
                <c:pt idx="15">
                  <c:v>8.7560082820686134</c:v>
                </c:pt>
                <c:pt idx="16">
                  <c:v>9.0505054617278304</c:v>
                </c:pt>
                <c:pt idx="17">
                  <c:v>9.3204865204111833</c:v>
                </c:pt>
                <c:pt idx="18">
                  <c:v>9.2868062759652084</c:v>
                </c:pt>
                <c:pt idx="19">
                  <c:v>9.703847637759246</c:v>
                </c:pt>
                <c:pt idx="20">
                  <c:v>10.129629213806982</c:v>
                </c:pt>
                <c:pt idx="21">
                  <c:v>10.425539600059148</c:v>
                </c:pt>
                <c:pt idx="22">
                  <c:v>10.946098890714902</c:v>
                </c:pt>
                <c:pt idx="23">
                  <c:v>11.844553191937395</c:v>
                </c:pt>
                <c:pt idx="24">
                  <c:v>12.654486809402357</c:v>
                </c:pt>
                <c:pt idx="25">
                  <c:v>13.358753585734387</c:v>
                </c:pt>
                <c:pt idx="26">
                  <c:v>13.767075987319103</c:v>
                </c:pt>
                <c:pt idx="27">
                  <c:v>13.780099541226987</c:v>
                </c:pt>
                <c:pt idx="28">
                  <c:v>13.264419401014996</c:v>
                </c:pt>
                <c:pt idx="29">
                  <c:v>12.928543705147444</c:v>
                </c:pt>
                <c:pt idx="30">
                  <c:v>12.108540099438692</c:v>
                </c:pt>
                <c:pt idx="31">
                  <c:v>10.743939863381406</c:v>
                </c:pt>
                <c:pt idx="32">
                  <c:v>9.7056419521923907</c:v>
                </c:pt>
                <c:pt idx="33">
                  <c:v>8.5789146728283452</c:v>
                </c:pt>
                <c:pt idx="34">
                  <c:v>8.0805129068380452</c:v>
                </c:pt>
                <c:pt idx="35">
                  <c:v>7.6368144822318937</c:v>
                </c:pt>
                <c:pt idx="36">
                  <c:v>7.2395942524610639</c:v>
                </c:pt>
                <c:pt idx="37">
                  <c:v>6.950209325291949</c:v>
                </c:pt>
                <c:pt idx="38">
                  <c:v>6.5788233487739127</c:v>
                </c:pt>
                <c:pt idx="39">
                  <c:v>6.3645211211529817</c:v>
                </c:pt>
                <c:pt idx="40">
                  <c:v>6.2248960638078641</c:v>
                </c:pt>
                <c:pt idx="41">
                  <c:v>6.0885444308890717</c:v>
                </c:pt>
                <c:pt idx="42">
                  <c:v>5.8198153725726733</c:v>
                </c:pt>
                <c:pt idx="43">
                  <c:v>5.6326496278014071</c:v>
                </c:pt>
                <c:pt idx="44">
                  <c:v>5.5233298498963492</c:v>
                </c:pt>
                <c:pt idx="45">
                  <c:v>5.4743059578328248</c:v>
                </c:pt>
                <c:pt idx="46">
                  <c:v>5.4184543004285715</c:v>
                </c:pt>
                <c:pt idx="47">
                  <c:v>5.3466394869181073</c:v>
                </c:pt>
                <c:pt idx="48">
                  <c:v>5.3009515499777224</c:v>
                </c:pt>
                <c:pt idx="49">
                  <c:v>5.3187957071711898</c:v>
                </c:pt>
                <c:pt idx="50">
                  <c:v>5.4486806613859766</c:v>
                </c:pt>
                <c:pt idx="51">
                  <c:v>5.2735730635803097</c:v>
                </c:pt>
                <c:pt idx="52">
                  <c:v>5.1474429997818385</c:v>
                </c:pt>
                <c:pt idx="53">
                  <c:v>5.072593659109935</c:v>
                </c:pt>
                <c:pt idx="54">
                  <c:v>5.1485259407395052</c:v>
                </c:pt>
                <c:pt idx="55">
                  <c:v>5.5191629238335285</c:v>
                </c:pt>
                <c:pt idx="56">
                  <c:v>5.904424774934931</c:v>
                </c:pt>
                <c:pt idx="57">
                  <c:v>6.19</c:v>
                </c:pt>
                <c:pt idx="58">
                  <c:v>6.33</c:v>
                </c:pt>
                <c:pt idx="59">
                  <c:v>6.33</c:v>
                </c:pt>
                <c:pt idx="60">
                  <c:v>6.42</c:v>
                </c:pt>
                <c:pt idx="61">
                  <c:v>6.4</c:v>
                </c:pt>
                <c:pt idx="62">
                  <c:v>6.5</c:v>
                </c:pt>
                <c:pt idx="63">
                  <c:v>6.65</c:v>
                </c:pt>
                <c:pt idx="64">
                  <c:v>6.71</c:v>
                </c:pt>
                <c:pt idx="65">
                  <c:v>6.86</c:v>
                </c:pt>
                <c:pt idx="66">
                  <c:v>6.74</c:v>
                </c:pt>
                <c:pt idx="67">
                  <c:v>6.95</c:v>
                </c:pt>
                <c:pt idx="68">
                  <c:v>6.84</c:v>
                </c:pt>
                <c:pt idx="69">
                  <c:v>6.2</c:v>
                </c:pt>
                <c:pt idx="70">
                  <c:v>5.7</c:v>
                </c:pt>
                <c:pt idx="71">
                  <c:v>5.12</c:v>
                </c:pt>
                <c:pt idx="72">
                  <c:v>4.55</c:v>
                </c:pt>
                <c:pt idx="73">
                  <c:v>4.3600000000000003</c:v>
                </c:pt>
                <c:pt idx="74">
                  <c:v>4.3099999999999996</c:v>
                </c:pt>
                <c:pt idx="75">
                  <c:v>4.0999999999999996</c:v>
                </c:pt>
                <c:pt idx="76">
                  <c:v>4.2699999999999996</c:v>
                </c:pt>
                <c:pt idx="77">
                  <c:v>4.76</c:v>
                </c:pt>
                <c:pt idx="78">
                  <c:v>5.24</c:v>
                </c:pt>
                <c:pt idx="79">
                  <c:v>5.87</c:v>
                </c:pt>
                <c:pt idx="80">
                  <c:v>6.51</c:v>
                </c:pt>
              </c:numCache>
            </c:numRef>
          </c:val>
          <c:smooth val="0"/>
          <c:extLst>
            <c:ext xmlns:c16="http://schemas.microsoft.com/office/drawing/2014/chart" uri="{C3380CC4-5D6E-409C-BE32-E72D297353CC}">
              <c16:uniqueId val="{00000001-37D7-42AF-8975-6562698A9217}"/>
            </c:ext>
          </c:extLst>
        </c:ser>
        <c:ser>
          <c:idx val="2"/>
          <c:order val="2"/>
          <c:tx>
            <c:strRef>
              <c:f>'Page 13 Data'!$D$5</c:f>
              <c:strCache>
                <c:ptCount val="1"/>
                <c:pt idx="0">
                  <c:v>Mortgage</c:v>
                </c:pt>
              </c:strCache>
            </c:strRef>
          </c:tx>
          <c:spPr>
            <a:ln w="15875" cap="rnd">
              <a:solidFill>
                <a:srgbClr val="002060"/>
              </a:solidFill>
              <a:round/>
            </a:ln>
            <a:effectLst/>
          </c:spPr>
          <c:marker>
            <c:symbol val="none"/>
          </c:marker>
          <c:cat>
            <c:numRef>
              <c:f>'Page 13 Data'!$A$6:$A$86</c:f>
              <c:numCache>
                <c:formatCode>mmm\-yy</c:formatCode>
                <c:ptCount val="81"/>
                <c:pt idx="0">
                  <c:v>37681</c:v>
                </c:pt>
                <c:pt idx="1">
                  <c:v>37773</c:v>
                </c:pt>
                <c:pt idx="2">
                  <c:v>37865</c:v>
                </c:pt>
                <c:pt idx="3">
                  <c:v>37956</c:v>
                </c:pt>
                <c:pt idx="4">
                  <c:v>38047</c:v>
                </c:pt>
                <c:pt idx="5">
                  <c:v>38139</c:v>
                </c:pt>
                <c:pt idx="6">
                  <c:v>38231</c:v>
                </c:pt>
                <c:pt idx="7">
                  <c:v>38322</c:v>
                </c:pt>
                <c:pt idx="8">
                  <c:v>38412</c:v>
                </c:pt>
                <c:pt idx="9">
                  <c:v>38504</c:v>
                </c:pt>
                <c:pt idx="10">
                  <c:v>38596</c:v>
                </c:pt>
                <c:pt idx="11">
                  <c:v>38687</c:v>
                </c:pt>
                <c:pt idx="12">
                  <c:v>38777</c:v>
                </c:pt>
                <c:pt idx="13">
                  <c:v>38869</c:v>
                </c:pt>
                <c:pt idx="14">
                  <c:v>38961</c:v>
                </c:pt>
                <c:pt idx="15">
                  <c:v>39052</c:v>
                </c:pt>
                <c:pt idx="16">
                  <c:v>39142</c:v>
                </c:pt>
                <c:pt idx="17">
                  <c:v>39234</c:v>
                </c:pt>
                <c:pt idx="18">
                  <c:v>39326</c:v>
                </c:pt>
                <c:pt idx="19">
                  <c:v>39417</c:v>
                </c:pt>
                <c:pt idx="20">
                  <c:v>39508</c:v>
                </c:pt>
                <c:pt idx="21">
                  <c:v>39600</c:v>
                </c:pt>
                <c:pt idx="22">
                  <c:v>39692</c:v>
                </c:pt>
                <c:pt idx="23">
                  <c:v>39783</c:v>
                </c:pt>
                <c:pt idx="24">
                  <c:v>39873</c:v>
                </c:pt>
                <c:pt idx="25">
                  <c:v>39965</c:v>
                </c:pt>
                <c:pt idx="26">
                  <c:v>40057</c:v>
                </c:pt>
                <c:pt idx="27">
                  <c:v>40148</c:v>
                </c:pt>
                <c:pt idx="28">
                  <c:v>40238</c:v>
                </c:pt>
                <c:pt idx="29">
                  <c:v>40330</c:v>
                </c:pt>
                <c:pt idx="30">
                  <c:v>40422</c:v>
                </c:pt>
                <c:pt idx="31">
                  <c:v>40513</c:v>
                </c:pt>
                <c:pt idx="32">
                  <c:v>40603</c:v>
                </c:pt>
                <c:pt idx="33">
                  <c:v>40695</c:v>
                </c:pt>
                <c:pt idx="34">
                  <c:v>40787</c:v>
                </c:pt>
                <c:pt idx="35">
                  <c:v>40878</c:v>
                </c:pt>
                <c:pt idx="36">
                  <c:v>40969</c:v>
                </c:pt>
                <c:pt idx="37">
                  <c:v>41061</c:v>
                </c:pt>
                <c:pt idx="38">
                  <c:v>41153</c:v>
                </c:pt>
                <c:pt idx="39">
                  <c:v>41244</c:v>
                </c:pt>
                <c:pt idx="40">
                  <c:v>41334</c:v>
                </c:pt>
                <c:pt idx="41">
                  <c:v>41426</c:v>
                </c:pt>
                <c:pt idx="42">
                  <c:v>41518</c:v>
                </c:pt>
                <c:pt idx="43">
                  <c:v>41609</c:v>
                </c:pt>
                <c:pt idx="44">
                  <c:v>41699</c:v>
                </c:pt>
                <c:pt idx="45">
                  <c:v>41791</c:v>
                </c:pt>
                <c:pt idx="46">
                  <c:v>41883</c:v>
                </c:pt>
                <c:pt idx="47">
                  <c:v>41974</c:v>
                </c:pt>
                <c:pt idx="48">
                  <c:v>42064</c:v>
                </c:pt>
                <c:pt idx="49">
                  <c:v>42156</c:v>
                </c:pt>
                <c:pt idx="50">
                  <c:v>42248</c:v>
                </c:pt>
                <c:pt idx="51">
                  <c:v>42339</c:v>
                </c:pt>
                <c:pt idx="52">
                  <c:v>42430</c:v>
                </c:pt>
                <c:pt idx="53">
                  <c:v>42522</c:v>
                </c:pt>
                <c:pt idx="54">
                  <c:v>42614</c:v>
                </c:pt>
                <c:pt idx="55">
                  <c:v>42705</c:v>
                </c:pt>
                <c:pt idx="56">
                  <c:v>42795</c:v>
                </c:pt>
                <c:pt idx="57">
                  <c:v>42887</c:v>
                </c:pt>
                <c:pt idx="58">
                  <c:v>42979</c:v>
                </c:pt>
                <c:pt idx="59">
                  <c:v>43070</c:v>
                </c:pt>
                <c:pt idx="60">
                  <c:v>43160</c:v>
                </c:pt>
                <c:pt idx="61">
                  <c:v>43252</c:v>
                </c:pt>
                <c:pt idx="62">
                  <c:v>43344</c:v>
                </c:pt>
                <c:pt idx="63">
                  <c:v>43435</c:v>
                </c:pt>
                <c:pt idx="64">
                  <c:v>43525</c:v>
                </c:pt>
                <c:pt idx="65">
                  <c:v>43617</c:v>
                </c:pt>
                <c:pt idx="66">
                  <c:v>43709</c:v>
                </c:pt>
                <c:pt idx="67">
                  <c:v>43800</c:v>
                </c:pt>
                <c:pt idx="68">
                  <c:v>43891</c:v>
                </c:pt>
                <c:pt idx="69">
                  <c:v>43983</c:v>
                </c:pt>
                <c:pt idx="70">
                  <c:v>44075</c:v>
                </c:pt>
                <c:pt idx="71">
                  <c:v>44166</c:v>
                </c:pt>
                <c:pt idx="72">
                  <c:v>44256</c:v>
                </c:pt>
                <c:pt idx="73">
                  <c:v>44348</c:v>
                </c:pt>
                <c:pt idx="74">
                  <c:v>44440</c:v>
                </c:pt>
                <c:pt idx="75">
                  <c:v>44531</c:v>
                </c:pt>
                <c:pt idx="76">
                  <c:v>44621</c:v>
                </c:pt>
                <c:pt idx="77">
                  <c:v>44713</c:v>
                </c:pt>
                <c:pt idx="78">
                  <c:v>44805</c:v>
                </c:pt>
                <c:pt idx="79">
                  <c:v>44896</c:v>
                </c:pt>
                <c:pt idx="80">
                  <c:v>44986</c:v>
                </c:pt>
              </c:numCache>
            </c:numRef>
          </c:cat>
          <c:val>
            <c:numRef>
              <c:f>'Page 13 Data'!$D$6:$D$86</c:f>
              <c:numCache>
                <c:formatCode>0.00</c:formatCode>
                <c:ptCount val="81"/>
                <c:pt idx="0">
                  <c:v>5.3833735911240304</c:v>
                </c:pt>
                <c:pt idx="1">
                  <c:v>5.5430651212499713</c:v>
                </c:pt>
                <c:pt idx="2">
                  <c:v>5.2720007867957337</c:v>
                </c:pt>
                <c:pt idx="3">
                  <c:v>5.2700553816695415</c:v>
                </c:pt>
                <c:pt idx="4">
                  <c:v>5.0531026487754955</c:v>
                </c:pt>
                <c:pt idx="5">
                  <c:v>5.0717742615647543</c:v>
                </c:pt>
                <c:pt idx="6">
                  <c:v>4.9984348951447046</c:v>
                </c:pt>
                <c:pt idx="7">
                  <c:v>4.8774859222912115</c:v>
                </c:pt>
                <c:pt idx="8">
                  <c:v>4.7476642063700423</c:v>
                </c:pt>
                <c:pt idx="9">
                  <c:v>4.6392976631605078</c:v>
                </c:pt>
                <c:pt idx="10">
                  <c:v>4.6868940667569108</c:v>
                </c:pt>
                <c:pt idx="11">
                  <c:v>4.6789383806848708</c:v>
                </c:pt>
                <c:pt idx="12">
                  <c:v>4.7349219931251758</c:v>
                </c:pt>
                <c:pt idx="13">
                  <c:v>4.8478975324191476</c:v>
                </c:pt>
                <c:pt idx="14">
                  <c:v>5.0330014604060542</c:v>
                </c:pt>
                <c:pt idx="15">
                  <c:v>5.453066630733181</c:v>
                </c:pt>
                <c:pt idx="16">
                  <c:v>5.9874752823613733</c:v>
                </c:pt>
                <c:pt idx="17">
                  <c:v>6.4614472883939182</c:v>
                </c:pt>
                <c:pt idx="18">
                  <c:v>7.0888347479535057</c:v>
                </c:pt>
                <c:pt idx="19">
                  <c:v>7.9864692574091647</c:v>
                </c:pt>
                <c:pt idx="20">
                  <c:v>8.7155343785110855</c:v>
                </c:pt>
                <c:pt idx="21">
                  <c:v>9.4984578143691287</c:v>
                </c:pt>
                <c:pt idx="22">
                  <c:v>10.258324215261711</c:v>
                </c:pt>
                <c:pt idx="23">
                  <c:v>11.208118063484449</c:v>
                </c:pt>
                <c:pt idx="24">
                  <c:v>11.938152688541665</c:v>
                </c:pt>
                <c:pt idx="25">
                  <c:v>12.398932021779407</c:v>
                </c:pt>
                <c:pt idx="26">
                  <c:v>12.444504191284301</c:v>
                </c:pt>
                <c:pt idx="27">
                  <c:v>11.663248317130313</c:v>
                </c:pt>
                <c:pt idx="28">
                  <c:v>11.057883300667175</c:v>
                </c:pt>
                <c:pt idx="29">
                  <c:v>10.315678897819364</c:v>
                </c:pt>
                <c:pt idx="30">
                  <c:v>9.7078111483671243</c:v>
                </c:pt>
                <c:pt idx="31">
                  <c:v>9.0905652698982351</c:v>
                </c:pt>
                <c:pt idx="32">
                  <c:v>8.6361700535799262</c:v>
                </c:pt>
                <c:pt idx="33">
                  <c:v>8.213112600525653</c:v>
                </c:pt>
                <c:pt idx="34">
                  <c:v>8.199086146852288</c:v>
                </c:pt>
                <c:pt idx="35">
                  <c:v>8.0181866856061621</c:v>
                </c:pt>
                <c:pt idx="36">
                  <c:v>7.5689249963847223</c:v>
                </c:pt>
                <c:pt idx="37">
                  <c:v>7.3076706214294784</c:v>
                </c:pt>
                <c:pt idx="38">
                  <c:v>6.6856675511119983</c:v>
                </c:pt>
                <c:pt idx="39">
                  <c:v>6.2991134483256976</c:v>
                </c:pt>
                <c:pt idx="40">
                  <c:v>6.0439327256638569</c:v>
                </c:pt>
                <c:pt idx="41">
                  <c:v>5.7307164445767711</c:v>
                </c:pt>
                <c:pt idx="42">
                  <c:v>5.4683129622570492</c:v>
                </c:pt>
                <c:pt idx="43">
                  <c:v>5.2499263779662382</c:v>
                </c:pt>
                <c:pt idx="44">
                  <c:v>4.9170749152293585</c:v>
                </c:pt>
                <c:pt idx="45">
                  <c:v>4.648476406785802</c:v>
                </c:pt>
                <c:pt idx="46">
                  <c:v>4.4827573284988</c:v>
                </c:pt>
                <c:pt idx="47">
                  <c:v>4.2040427127913933</c:v>
                </c:pt>
                <c:pt idx="48">
                  <c:v>4.0464319977911405</c:v>
                </c:pt>
                <c:pt idx="49">
                  <c:v>4.0930865862055965</c:v>
                </c:pt>
                <c:pt idx="50">
                  <c:v>3.9353890945602621</c:v>
                </c:pt>
                <c:pt idx="51">
                  <c:v>3.8520270184677337</c:v>
                </c:pt>
                <c:pt idx="52">
                  <c:v>3.7020264947375177</c:v>
                </c:pt>
                <c:pt idx="53">
                  <c:v>3.4274665945088274</c:v>
                </c:pt>
                <c:pt idx="54">
                  <c:v>3.431511944258149</c:v>
                </c:pt>
                <c:pt idx="55">
                  <c:v>3.3848576121031004</c:v>
                </c:pt>
                <c:pt idx="56">
                  <c:v>3.5140525728723282</c:v>
                </c:pt>
                <c:pt idx="57">
                  <c:v>3.61</c:v>
                </c:pt>
                <c:pt idx="58">
                  <c:v>3.46</c:v>
                </c:pt>
                <c:pt idx="59">
                  <c:v>3.4</c:v>
                </c:pt>
                <c:pt idx="60">
                  <c:v>3.38</c:v>
                </c:pt>
                <c:pt idx="61">
                  <c:v>3.41</c:v>
                </c:pt>
                <c:pt idx="62">
                  <c:v>3.56</c:v>
                </c:pt>
                <c:pt idx="63">
                  <c:v>3.55</c:v>
                </c:pt>
                <c:pt idx="64">
                  <c:v>3.5</c:v>
                </c:pt>
                <c:pt idx="65">
                  <c:v>3.43</c:v>
                </c:pt>
                <c:pt idx="66">
                  <c:v>3.42</c:v>
                </c:pt>
                <c:pt idx="67">
                  <c:v>3.5</c:v>
                </c:pt>
                <c:pt idx="68">
                  <c:v>3.48</c:v>
                </c:pt>
                <c:pt idx="69">
                  <c:v>3.1</c:v>
                </c:pt>
                <c:pt idx="70">
                  <c:v>2.54</c:v>
                </c:pt>
                <c:pt idx="71">
                  <c:v>1.98</c:v>
                </c:pt>
                <c:pt idx="72">
                  <c:v>1.59</c:v>
                </c:pt>
                <c:pt idx="73">
                  <c:v>1.45</c:v>
                </c:pt>
                <c:pt idx="74">
                  <c:v>1.39</c:v>
                </c:pt>
                <c:pt idx="75">
                  <c:v>1.57</c:v>
                </c:pt>
                <c:pt idx="76">
                  <c:v>1.66</c:v>
                </c:pt>
                <c:pt idx="77">
                  <c:v>1.9</c:v>
                </c:pt>
                <c:pt idx="78">
                  <c:v>2.1</c:v>
                </c:pt>
                <c:pt idx="79">
                  <c:v>2.25</c:v>
                </c:pt>
                <c:pt idx="80">
                  <c:v>2.4300000000000002</c:v>
                </c:pt>
              </c:numCache>
            </c:numRef>
          </c:val>
          <c:smooth val="0"/>
          <c:extLst>
            <c:ext xmlns:c16="http://schemas.microsoft.com/office/drawing/2014/chart" uri="{C3380CC4-5D6E-409C-BE32-E72D297353CC}">
              <c16:uniqueId val="{00000002-37D7-42AF-8975-6562698A9217}"/>
            </c:ext>
          </c:extLst>
        </c:ser>
        <c:ser>
          <c:idx val="3"/>
          <c:order val="3"/>
          <c:tx>
            <c:strRef>
              <c:f>'Page 13 Data'!$E$5</c:f>
              <c:strCache>
                <c:ptCount val="1"/>
                <c:pt idx="0">
                  <c:v>Home equity</c:v>
                </c:pt>
              </c:strCache>
            </c:strRef>
          </c:tx>
          <c:spPr>
            <a:ln w="19050" cap="rnd">
              <a:solidFill>
                <a:schemeClr val="accent4"/>
              </a:solidFill>
              <a:round/>
            </a:ln>
            <a:effectLst/>
          </c:spPr>
          <c:marker>
            <c:symbol val="none"/>
          </c:marker>
          <c:cat>
            <c:numRef>
              <c:f>'Page 13 Data'!$A$6:$A$86</c:f>
              <c:numCache>
                <c:formatCode>mmm\-yy</c:formatCode>
                <c:ptCount val="81"/>
                <c:pt idx="0">
                  <c:v>37681</c:v>
                </c:pt>
                <c:pt idx="1">
                  <c:v>37773</c:v>
                </c:pt>
                <c:pt idx="2">
                  <c:v>37865</c:v>
                </c:pt>
                <c:pt idx="3">
                  <c:v>37956</c:v>
                </c:pt>
                <c:pt idx="4">
                  <c:v>38047</c:v>
                </c:pt>
                <c:pt idx="5">
                  <c:v>38139</c:v>
                </c:pt>
                <c:pt idx="6">
                  <c:v>38231</c:v>
                </c:pt>
                <c:pt idx="7">
                  <c:v>38322</c:v>
                </c:pt>
                <c:pt idx="8">
                  <c:v>38412</c:v>
                </c:pt>
                <c:pt idx="9">
                  <c:v>38504</c:v>
                </c:pt>
                <c:pt idx="10">
                  <c:v>38596</c:v>
                </c:pt>
                <c:pt idx="11">
                  <c:v>38687</c:v>
                </c:pt>
                <c:pt idx="12">
                  <c:v>38777</c:v>
                </c:pt>
                <c:pt idx="13">
                  <c:v>38869</c:v>
                </c:pt>
                <c:pt idx="14">
                  <c:v>38961</c:v>
                </c:pt>
                <c:pt idx="15">
                  <c:v>39052</c:v>
                </c:pt>
                <c:pt idx="16">
                  <c:v>39142</c:v>
                </c:pt>
                <c:pt idx="17">
                  <c:v>39234</c:v>
                </c:pt>
                <c:pt idx="18">
                  <c:v>39326</c:v>
                </c:pt>
                <c:pt idx="19">
                  <c:v>39417</c:v>
                </c:pt>
                <c:pt idx="20">
                  <c:v>39508</c:v>
                </c:pt>
                <c:pt idx="21">
                  <c:v>39600</c:v>
                </c:pt>
                <c:pt idx="22">
                  <c:v>39692</c:v>
                </c:pt>
                <c:pt idx="23">
                  <c:v>39783</c:v>
                </c:pt>
                <c:pt idx="24">
                  <c:v>39873</c:v>
                </c:pt>
                <c:pt idx="25">
                  <c:v>39965</c:v>
                </c:pt>
                <c:pt idx="26">
                  <c:v>40057</c:v>
                </c:pt>
                <c:pt idx="27">
                  <c:v>40148</c:v>
                </c:pt>
                <c:pt idx="28">
                  <c:v>40238</c:v>
                </c:pt>
                <c:pt idx="29">
                  <c:v>40330</c:v>
                </c:pt>
                <c:pt idx="30">
                  <c:v>40422</c:v>
                </c:pt>
                <c:pt idx="31">
                  <c:v>40513</c:v>
                </c:pt>
                <c:pt idx="32">
                  <c:v>40603</c:v>
                </c:pt>
                <c:pt idx="33">
                  <c:v>40695</c:v>
                </c:pt>
                <c:pt idx="34">
                  <c:v>40787</c:v>
                </c:pt>
                <c:pt idx="35">
                  <c:v>40878</c:v>
                </c:pt>
                <c:pt idx="36">
                  <c:v>40969</c:v>
                </c:pt>
                <c:pt idx="37">
                  <c:v>41061</c:v>
                </c:pt>
                <c:pt idx="38">
                  <c:v>41153</c:v>
                </c:pt>
                <c:pt idx="39">
                  <c:v>41244</c:v>
                </c:pt>
                <c:pt idx="40">
                  <c:v>41334</c:v>
                </c:pt>
                <c:pt idx="41">
                  <c:v>41426</c:v>
                </c:pt>
                <c:pt idx="42">
                  <c:v>41518</c:v>
                </c:pt>
                <c:pt idx="43">
                  <c:v>41609</c:v>
                </c:pt>
                <c:pt idx="44">
                  <c:v>41699</c:v>
                </c:pt>
                <c:pt idx="45">
                  <c:v>41791</c:v>
                </c:pt>
                <c:pt idx="46">
                  <c:v>41883</c:v>
                </c:pt>
                <c:pt idx="47">
                  <c:v>41974</c:v>
                </c:pt>
                <c:pt idx="48">
                  <c:v>42064</c:v>
                </c:pt>
                <c:pt idx="49">
                  <c:v>42156</c:v>
                </c:pt>
                <c:pt idx="50">
                  <c:v>42248</c:v>
                </c:pt>
                <c:pt idx="51">
                  <c:v>42339</c:v>
                </c:pt>
                <c:pt idx="52">
                  <c:v>42430</c:v>
                </c:pt>
                <c:pt idx="53">
                  <c:v>42522</c:v>
                </c:pt>
                <c:pt idx="54">
                  <c:v>42614</c:v>
                </c:pt>
                <c:pt idx="55">
                  <c:v>42705</c:v>
                </c:pt>
                <c:pt idx="56">
                  <c:v>42795</c:v>
                </c:pt>
                <c:pt idx="57">
                  <c:v>42887</c:v>
                </c:pt>
                <c:pt idx="58">
                  <c:v>42979</c:v>
                </c:pt>
                <c:pt idx="59">
                  <c:v>43070</c:v>
                </c:pt>
                <c:pt idx="60">
                  <c:v>43160</c:v>
                </c:pt>
                <c:pt idx="61">
                  <c:v>43252</c:v>
                </c:pt>
                <c:pt idx="62">
                  <c:v>43344</c:v>
                </c:pt>
                <c:pt idx="63">
                  <c:v>43435</c:v>
                </c:pt>
                <c:pt idx="64">
                  <c:v>43525</c:v>
                </c:pt>
                <c:pt idx="65">
                  <c:v>43617</c:v>
                </c:pt>
                <c:pt idx="66">
                  <c:v>43709</c:v>
                </c:pt>
                <c:pt idx="67">
                  <c:v>43800</c:v>
                </c:pt>
                <c:pt idx="68">
                  <c:v>43891</c:v>
                </c:pt>
                <c:pt idx="69">
                  <c:v>43983</c:v>
                </c:pt>
                <c:pt idx="70">
                  <c:v>44075</c:v>
                </c:pt>
                <c:pt idx="71">
                  <c:v>44166</c:v>
                </c:pt>
                <c:pt idx="72">
                  <c:v>44256</c:v>
                </c:pt>
                <c:pt idx="73">
                  <c:v>44348</c:v>
                </c:pt>
                <c:pt idx="74">
                  <c:v>44440</c:v>
                </c:pt>
                <c:pt idx="75">
                  <c:v>44531</c:v>
                </c:pt>
                <c:pt idx="76">
                  <c:v>44621</c:v>
                </c:pt>
                <c:pt idx="77">
                  <c:v>44713</c:v>
                </c:pt>
                <c:pt idx="78">
                  <c:v>44805</c:v>
                </c:pt>
                <c:pt idx="79">
                  <c:v>44896</c:v>
                </c:pt>
                <c:pt idx="80">
                  <c:v>44986</c:v>
                </c:pt>
              </c:numCache>
            </c:numRef>
          </c:cat>
          <c:val>
            <c:numRef>
              <c:f>'Page 13 Data'!$E$6:$E$86</c:f>
              <c:numCache>
                <c:formatCode>0.00</c:formatCode>
                <c:ptCount val="81"/>
                <c:pt idx="0">
                  <c:v>2.9429599387259455</c:v>
                </c:pt>
                <c:pt idx="1">
                  <c:v>2.6773400416703006</c:v>
                </c:pt>
                <c:pt idx="2">
                  <c:v>2.5258120567882227</c:v>
                </c:pt>
                <c:pt idx="3">
                  <c:v>2.0254662065177018</c:v>
                </c:pt>
                <c:pt idx="4">
                  <c:v>1.9335568214044327</c:v>
                </c:pt>
                <c:pt idx="5">
                  <c:v>1.9828834615013859</c:v>
                </c:pt>
                <c:pt idx="6">
                  <c:v>1.8444282291471936</c:v>
                </c:pt>
                <c:pt idx="7">
                  <c:v>2.0757118039214393</c:v>
                </c:pt>
                <c:pt idx="8">
                  <c:v>2.1422593719946206</c:v>
                </c:pt>
                <c:pt idx="9">
                  <c:v>2.0398193815050036</c:v>
                </c:pt>
                <c:pt idx="10">
                  <c:v>2.0250021792943644</c:v>
                </c:pt>
                <c:pt idx="11">
                  <c:v>1.8388907109414165</c:v>
                </c:pt>
                <c:pt idx="12">
                  <c:v>1.9342817659490343</c:v>
                </c:pt>
                <c:pt idx="13">
                  <c:v>2.3389576248563584</c:v>
                </c:pt>
                <c:pt idx="14">
                  <c:v>2.636941048903136</c:v>
                </c:pt>
                <c:pt idx="15">
                  <c:v>2.851751130788085</c:v>
                </c:pt>
                <c:pt idx="16">
                  <c:v>3.2317907345773342</c:v>
                </c:pt>
                <c:pt idx="17">
                  <c:v>3.3044370489355512</c:v>
                </c:pt>
                <c:pt idx="18">
                  <c:v>3.6266597984655822</c:v>
                </c:pt>
                <c:pt idx="19">
                  <c:v>4.3030888487626342</c:v>
                </c:pt>
                <c:pt idx="20">
                  <c:v>4.8665422267876828</c:v>
                </c:pt>
                <c:pt idx="21">
                  <c:v>5.6659262249004891</c:v>
                </c:pt>
                <c:pt idx="22">
                  <c:v>6.6383162690506721</c:v>
                </c:pt>
                <c:pt idx="23">
                  <c:v>7.3243656625039026</c:v>
                </c:pt>
                <c:pt idx="24">
                  <c:v>7.5340804728556563</c:v>
                </c:pt>
                <c:pt idx="25">
                  <c:v>7.5805645562727983</c:v>
                </c:pt>
                <c:pt idx="26">
                  <c:v>7.1234869469209388</c:v>
                </c:pt>
                <c:pt idx="27">
                  <c:v>6.6039081103826041</c:v>
                </c:pt>
                <c:pt idx="28">
                  <c:v>6.1426871128487575</c:v>
                </c:pt>
                <c:pt idx="29">
                  <c:v>5.5923231807975213</c:v>
                </c:pt>
                <c:pt idx="30">
                  <c:v>5.3299924837596757</c:v>
                </c:pt>
                <c:pt idx="31">
                  <c:v>5.0559151823149504</c:v>
                </c:pt>
                <c:pt idx="32">
                  <c:v>4.8243153462458412</c:v>
                </c:pt>
                <c:pt idx="33">
                  <c:v>4.5562271993993058</c:v>
                </c:pt>
                <c:pt idx="34">
                  <c:v>4.7564542977226401</c:v>
                </c:pt>
                <c:pt idx="35">
                  <c:v>4.3914072521743543</c:v>
                </c:pt>
                <c:pt idx="36">
                  <c:v>4.3450426573773662</c:v>
                </c:pt>
                <c:pt idx="37">
                  <c:v>4.3101802372133209</c:v>
                </c:pt>
                <c:pt idx="38">
                  <c:v>3.4179109612922423</c:v>
                </c:pt>
                <c:pt idx="39">
                  <c:v>3.4810074884223372</c:v>
                </c:pt>
                <c:pt idx="40">
                  <c:v>3.1069838096068074</c:v>
                </c:pt>
                <c:pt idx="41">
                  <c:v>3.0505238897326508</c:v>
                </c:pt>
                <c:pt idx="42">
                  <c:v>3.3701111927595804</c:v>
                </c:pt>
                <c:pt idx="43">
                  <c:v>3.1810275450840981</c:v>
                </c:pt>
                <c:pt idx="44">
                  <c:v>3.5715520856602714</c:v>
                </c:pt>
                <c:pt idx="45">
                  <c:v>3.5243066416025064</c:v>
                </c:pt>
                <c:pt idx="46">
                  <c:v>3.3377087061237112</c:v>
                </c:pt>
                <c:pt idx="47">
                  <c:v>3.1784114384289559</c:v>
                </c:pt>
                <c:pt idx="48">
                  <c:v>2.8100265538999802</c:v>
                </c:pt>
                <c:pt idx="49">
                  <c:v>2.4393537613211467</c:v>
                </c:pt>
                <c:pt idx="50">
                  <c:v>2.4215404083525329</c:v>
                </c:pt>
                <c:pt idx="51">
                  <c:v>2.5778311875335684</c:v>
                </c:pt>
                <c:pt idx="52">
                  <c:v>2.3862473141502747</c:v>
                </c:pt>
                <c:pt idx="53">
                  <c:v>3.172222318827596</c:v>
                </c:pt>
                <c:pt idx="54">
                  <c:v>2.9513823781754751</c:v>
                </c:pt>
                <c:pt idx="55">
                  <c:v>2.7283622993076215</c:v>
                </c:pt>
                <c:pt idx="56">
                  <c:v>2.5240854895226237</c:v>
                </c:pt>
                <c:pt idx="57">
                  <c:v>1.75</c:v>
                </c:pt>
                <c:pt idx="58">
                  <c:v>2.11</c:v>
                </c:pt>
                <c:pt idx="59">
                  <c:v>2.0499999999999998</c:v>
                </c:pt>
                <c:pt idx="60">
                  <c:v>2.2200000000000002</c:v>
                </c:pt>
                <c:pt idx="61">
                  <c:v>2.2599999999999998</c:v>
                </c:pt>
                <c:pt idx="62">
                  <c:v>1.77</c:v>
                </c:pt>
                <c:pt idx="63">
                  <c:v>1.75</c:v>
                </c:pt>
                <c:pt idx="64">
                  <c:v>1.89</c:v>
                </c:pt>
                <c:pt idx="65">
                  <c:v>1.9</c:v>
                </c:pt>
                <c:pt idx="66">
                  <c:v>2.1</c:v>
                </c:pt>
                <c:pt idx="67">
                  <c:v>2.11</c:v>
                </c:pt>
                <c:pt idx="68">
                  <c:v>2.02</c:v>
                </c:pt>
                <c:pt idx="69">
                  <c:v>2.0299999999999998</c:v>
                </c:pt>
                <c:pt idx="70">
                  <c:v>1.73</c:v>
                </c:pt>
                <c:pt idx="71">
                  <c:v>1.61</c:v>
                </c:pt>
                <c:pt idx="72">
                  <c:v>1.39</c:v>
                </c:pt>
                <c:pt idx="73">
                  <c:v>1.1399999999999999</c:v>
                </c:pt>
                <c:pt idx="74">
                  <c:v>1.42</c:v>
                </c:pt>
                <c:pt idx="75">
                  <c:v>1.57</c:v>
                </c:pt>
                <c:pt idx="76">
                  <c:v>1.65</c:v>
                </c:pt>
                <c:pt idx="77">
                  <c:v>2.31</c:v>
                </c:pt>
                <c:pt idx="78">
                  <c:v>2.04</c:v>
                </c:pt>
                <c:pt idx="79">
                  <c:v>1.95</c:v>
                </c:pt>
                <c:pt idx="80">
                  <c:v>1.94</c:v>
                </c:pt>
              </c:numCache>
            </c:numRef>
          </c:val>
          <c:smooth val="0"/>
          <c:extLst>
            <c:ext xmlns:c16="http://schemas.microsoft.com/office/drawing/2014/chart" uri="{C3380CC4-5D6E-409C-BE32-E72D297353CC}">
              <c16:uniqueId val="{00000003-37D7-42AF-8975-6562698A9217}"/>
            </c:ext>
          </c:extLst>
        </c:ser>
        <c:ser>
          <c:idx val="4"/>
          <c:order val="4"/>
          <c:tx>
            <c:strRef>
              <c:f>'Page 13 Data'!$F$5</c:f>
              <c:strCache>
                <c:ptCount val="1"/>
                <c:pt idx="0">
                  <c:v>Student loan</c:v>
                </c:pt>
              </c:strCache>
            </c:strRef>
          </c:tx>
          <c:spPr>
            <a:ln w="19050" cap="rnd">
              <a:solidFill>
                <a:srgbClr val="674B77"/>
              </a:solidFill>
              <a:round/>
            </a:ln>
            <a:effectLst/>
          </c:spPr>
          <c:marker>
            <c:symbol val="none"/>
          </c:marker>
          <c:cat>
            <c:numRef>
              <c:f>'Page 13 Data'!$A$6:$A$86</c:f>
              <c:numCache>
                <c:formatCode>mmm\-yy</c:formatCode>
                <c:ptCount val="81"/>
                <c:pt idx="0">
                  <c:v>37681</c:v>
                </c:pt>
                <c:pt idx="1">
                  <c:v>37773</c:v>
                </c:pt>
                <c:pt idx="2">
                  <c:v>37865</c:v>
                </c:pt>
                <c:pt idx="3">
                  <c:v>37956</c:v>
                </c:pt>
                <c:pt idx="4">
                  <c:v>38047</c:v>
                </c:pt>
                <c:pt idx="5">
                  <c:v>38139</c:v>
                </c:pt>
                <c:pt idx="6">
                  <c:v>38231</c:v>
                </c:pt>
                <c:pt idx="7">
                  <c:v>38322</c:v>
                </c:pt>
                <c:pt idx="8">
                  <c:v>38412</c:v>
                </c:pt>
                <c:pt idx="9">
                  <c:v>38504</c:v>
                </c:pt>
                <c:pt idx="10">
                  <c:v>38596</c:v>
                </c:pt>
                <c:pt idx="11">
                  <c:v>38687</c:v>
                </c:pt>
                <c:pt idx="12">
                  <c:v>38777</c:v>
                </c:pt>
                <c:pt idx="13">
                  <c:v>38869</c:v>
                </c:pt>
                <c:pt idx="14">
                  <c:v>38961</c:v>
                </c:pt>
                <c:pt idx="15">
                  <c:v>39052</c:v>
                </c:pt>
                <c:pt idx="16">
                  <c:v>39142</c:v>
                </c:pt>
                <c:pt idx="17">
                  <c:v>39234</c:v>
                </c:pt>
                <c:pt idx="18">
                  <c:v>39326</c:v>
                </c:pt>
                <c:pt idx="19">
                  <c:v>39417</c:v>
                </c:pt>
                <c:pt idx="20">
                  <c:v>39508</c:v>
                </c:pt>
                <c:pt idx="21">
                  <c:v>39600</c:v>
                </c:pt>
                <c:pt idx="22">
                  <c:v>39692</c:v>
                </c:pt>
                <c:pt idx="23">
                  <c:v>39783</c:v>
                </c:pt>
                <c:pt idx="24">
                  <c:v>39873</c:v>
                </c:pt>
                <c:pt idx="25">
                  <c:v>39965</c:v>
                </c:pt>
                <c:pt idx="26">
                  <c:v>40057</c:v>
                </c:pt>
                <c:pt idx="27">
                  <c:v>40148</c:v>
                </c:pt>
                <c:pt idx="28">
                  <c:v>40238</c:v>
                </c:pt>
                <c:pt idx="29">
                  <c:v>40330</c:v>
                </c:pt>
                <c:pt idx="30">
                  <c:v>40422</c:v>
                </c:pt>
                <c:pt idx="31">
                  <c:v>40513</c:v>
                </c:pt>
                <c:pt idx="32">
                  <c:v>40603</c:v>
                </c:pt>
                <c:pt idx="33">
                  <c:v>40695</c:v>
                </c:pt>
                <c:pt idx="34">
                  <c:v>40787</c:v>
                </c:pt>
                <c:pt idx="35">
                  <c:v>40878</c:v>
                </c:pt>
                <c:pt idx="36">
                  <c:v>40969</c:v>
                </c:pt>
                <c:pt idx="37">
                  <c:v>41061</c:v>
                </c:pt>
                <c:pt idx="38">
                  <c:v>41153</c:v>
                </c:pt>
                <c:pt idx="39">
                  <c:v>41244</c:v>
                </c:pt>
                <c:pt idx="40">
                  <c:v>41334</c:v>
                </c:pt>
                <c:pt idx="41">
                  <c:v>41426</c:v>
                </c:pt>
                <c:pt idx="42">
                  <c:v>41518</c:v>
                </c:pt>
                <c:pt idx="43">
                  <c:v>41609</c:v>
                </c:pt>
                <c:pt idx="44">
                  <c:v>41699</c:v>
                </c:pt>
                <c:pt idx="45">
                  <c:v>41791</c:v>
                </c:pt>
                <c:pt idx="46">
                  <c:v>41883</c:v>
                </c:pt>
                <c:pt idx="47">
                  <c:v>41974</c:v>
                </c:pt>
                <c:pt idx="48">
                  <c:v>42064</c:v>
                </c:pt>
                <c:pt idx="49">
                  <c:v>42156</c:v>
                </c:pt>
                <c:pt idx="50">
                  <c:v>42248</c:v>
                </c:pt>
                <c:pt idx="51">
                  <c:v>42339</c:v>
                </c:pt>
                <c:pt idx="52">
                  <c:v>42430</c:v>
                </c:pt>
                <c:pt idx="53">
                  <c:v>42522</c:v>
                </c:pt>
                <c:pt idx="54">
                  <c:v>42614</c:v>
                </c:pt>
                <c:pt idx="55">
                  <c:v>42705</c:v>
                </c:pt>
                <c:pt idx="56">
                  <c:v>42795</c:v>
                </c:pt>
                <c:pt idx="57">
                  <c:v>42887</c:v>
                </c:pt>
                <c:pt idx="58">
                  <c:v>42979</c:v>
                </c:pt>
                <c:pt idx="59">
                  <c:v>43070</c:v>
                </c:pt>
                <c:pt idx="60">
                  <c:v>43160</c:v>
                </c:pt>
                <c:pt idx="61">
                  <c:v>43252</c:v>
                </c:pt>
                <c:pt idx="62">
                  <c:v>43344</c:v>
                </c:pt>
                <c:pt idx="63">
                  <c:v>43435</c:v>
                </c:pt>
                <c:pt idx="64">
                  <c:v>43525</c:v>
                </c:pt>
                <c:pt idx="65">
                  <c:v>43617</c:v>
                </c:pt>
                <c:pt idx="66">
                  <c:v>43709</c:v>
                </c:pt>
                <c:pt idx="67">
                  <c:v>43800</c:v>
                </c:pt>
                <c:pt idx="68">
                  <c:v>43891</c:v>
                </c:pt>
                <c:pt idx="69">
                  <c:v>43983</c:v>
                </c:pt>
                <c:pt idx="70">
                  <c:v>44075</c:v>
                </c:pt>
                <c:pt idx="71">
                  <c:v>44166</c:v>
                </c:pt>
                <c:pt idx="72">
                  <c:v>44256</c:v>
                </c:pt>
                <c:pt idx="73">
                  <c:v>44348</c:v>
                </c:pt>
                <c:pt idx="74">
                  <c:v>44440</c:v>
                </c:pt>
                <c:pt idx="75">
                  <c:v>44531</c:v>
                </c:pt>
                <c:pt idx="76">
                  <c:v>44621</c:v>
                </c:pt>
                <c:pt idx="77">
                  <c:v>44713</c:v>
                </c:pt>
                <c:pt idx="78">
                  <c:v>44805</c:v>
                </c:pt>
                <c:pt idx="79">
                  <c:v>44896</c:v>
                </c:pt>
                <c:pt idx="80">
                  <c:v>44986</c:v>
                </c:pt>
              </c:numCache>
            </c:numRef>
          </c:cat>
          <c:val>
            <c:numRef>
              <c:f>'Page 13 Data'!$F$6:$F$86</c:f>
              <c:numCache>
                <c:formatCode>General</c:formatCode>
                <c:ptCount val="81"/>
                <c:pt idx="4" formatCode="0.00">
                  <c:v>7.6096229472028263</c:v>
                </c:pt>
                <c:pt idx="5" formatCode="0.00">
                  <c:v>7.2001247393175216</c:v>
                </c:pt>
                <c:pt idx="6" formatCode="0.00">
                  <c:v>7.2787659305434387</c:v>
                </c:pt>
                <c:pt idx="7" formatCode="0.00">
                  <c:v>7.6101901766547035</c:v>
                </c:pt>
                <c:pt idx="8" formatCode="0.00">
                  <c:v>8.171659839377325</c:v>
                </c:pt>
                <c:pt idx="9" formatCode="0.00">
                  <c:v>8.4711330340978055</c:v>
                </c:pt>
                <c:pt idx="10" formatCode="0.00">
                  <c:v>9.0546483489021163</c:v>
                </c:pt>
                <c:pt idx="11" formatCode="0.00">
                  <c:v>8.8794802393340131</c:v>
                </c:pt>
                <c:pt idx="12" formatCode="0.00">
                  <c:v>8.8188920674501965</c:v>
                </c:pt>
                <c:pt idx="13" formatCode="0.00">
                  <c:v>9.159497462387062</c:v>
                </c:pt>
                <c:pt idx="14" formatCode="0.00">
                  <c:v>9.224775304077264</c:v>
                </c:pt>
                <c:pt idx="15" formatCode="0.00">
                  <c:v>9.7503982329287275</c:v>
                </c:pt>
                <c:pt idx="16" formatCode="0.00">
                  <c:v>9.8712304961136024</c:v>
                </c:pt>
                <c:pt idx="17" formatCode="0.00">
                  <c:v>9.999351006122712</c:v>
                </c:pt>
                <c:pt idx="18" formatCode="0.00">
                  <c:v>9.8170263706586969</c:v>
                </c:pt>
                <c:pt idx="19" formatCode="0.00">
                  <c:v>9.8155354408815931</c:v>
                </c:pt>
                <c:pt idx="20" formatCode="0.00">
                  <c:v>9.8465304159105873</c:v>
                </c:pt>
                <c:pt idx="21" formatCode="0.00">
                  <c:v>9.28342530186465</c:v>
                </c:pt>
                <c:pt idx="22" formatCode="0.00">
                  <c:v>9.5456742666494954</c:v>
                </c:pt>
                <c:pt idx="23" formatCode="0.00">
                  <c:v>9.3811806329174612</c:v>
                </c:pt>
                <c:pt idx="24" formatCode="0.00">
                  <c:v>9.3438060611391407</c:v>
                </c:pt>
                <c:pt idx="25" formatCode="0.00">
                  <c:v>9.785744340806982</c:v>
                </c:pt>
                <c:pt idx="26" formatCode="0.00">
                  <c:v>9.7091491726486936</c:v>
                </c:pt>
                <c:pt idx="27" formatCode="0.00">
                  <c:v>10.17836554293763</c:v>
                </c:pt>
                <c:pt idx="28" formatCode="0.00">
                  <c:v>10.360910466870941</c:v>
                </c:pt>
                <c:pt idx="29" formatCode="0.00">
                  <c:v>10.69964202419504</c:v>
                </c:pt>
                <c:pt idx="30" formatCode="0.00">
                  <c:v>10.851896980739088</c:v>
                </c:pt>
                <c:pt idx="31" formatCode="0.00">
                  <c:v>10.451633113907683</c:v>
                </c:pt>
                <c:pt idx="32" formatCode="0.00">
                  <c:v>10.581053301643463</c:v>
                </c:pt>
                <c:pt idx="33" formatCode="0.00">
                  <c:v>10.345761579814821</c:v>
                </c:pt>
                <c:pt idx="34" formatCode="0.00">
                  <c:v>10.603739889695877</c:v>
                </c:pt>
                <c:pt idx="35" formatCode="0.00">
                  <c:v>10.643994624301031</c:v>
                </c:pt>
                <c:pt idx="36" formatCode="0.00">
                  <c:v>10.355376034592108</c:v>
                </c:pt>
                <c:pt idx="37" formatCode="0.00">
                  <c:v>10.911786875229899</c:v>
                </c:pt>
                <c:pt idx="38" formatCode="0.00">
                  <c:v>11.118941249179938</c:v>
                </c:pt>
                <c:pt idx="39" formatCode="0.00">
                  <c:v>11.389965672177958</c:v>
                </c:pt>
                <c:pt idx="40" formatCode="0.00">
                  <c:v>11.623737171499553</c:v>
                </c:pt>
                <c:pt idx="41" formatCode="0.00">
                  <c:v>11.085593425904182</c:v>
                </c:pt>
                <c:pt idx="42" formatCode="0.00">
                  <c:v>11.010928327131079</c:v>
                </c:pt>
                <c:pt idx="43" formatCode="0.00">
                  <c:v>11.329315939043488</c:v>
                </c:pt>
                <c:pt idx="44" formatCode="0.00">
                  <c:v>11.465638120737159</c:v>
                </c:pt>
                <c:pt idx="45" formatCode="0.00">
                  <c:v>11.582798439045444</c:v>
                </c:pt>
                <c:pt idx="46" formatCode="0.00">
                  <c:v>11.498868891508538</c:v>
                </c:pt>
                <c:pt idx="47" formatCode="0.00">
                  <c:v>11.123268103970174</c:v>
                </c:pt>
                <c:pt idx="48" formatCode="0.00">
                  <c:v>10.810517733243968</c:v>
                </c:pt>
                <c:pt idx="49" formatCode="0.00">
                  <c:v>10.741010414672678</c:v>
                </c:pt>
                <c:pt idx="50" formatCode="0.00">
                  <c:v>10.466164024756168</c:v>
                </c:pt>
                <c:pt idx="51" formatCode="0.00">
                  <c:v>10.461616654077869</c:v>
                </c:pt>
                <c:pt idx="52" formatCode="0.00">
                  <c:v>10.163265847301975</c:v>
                </c:pt>
                <c:pt idx="53" formatCode="0.00">
                  <c:v>9.8775270544943012</c:v>
                </c:pt>
                <c:pt idx="54" formatCode="0.00">
                  <c:v>9.8823541277621914</c:v>
                </c:pt>
                <c:pt idx="55" formatCode="0.00">
                  <c:v>9.7982165716931409</c:v>
                </c:pt>
                <c:pt idx="56" formatCode="0.00">
                  <c:v>9.9980488104571386</c:v>
                </c:pt>
                <c:pt idx="57" formatCode="0.00">
                  <c:v>10.130000000000001</c:v>
                </c:pt>
                <c:pt idx="58" formatCode="0.00">
                  <c:v>10.02</c:v>
                </c:pt>
                <c:pt idx="59" formatCode="0.00">
                  <c:v>9.6099996566772461</c:v>
                </c:pt>
                <c:pt idx="60" formatCode="0.00">
                  <c:v>9.18</c:v>
                </c:pt>
                <c:pt idx="61" formatCode="0.00">
                  <c:v>8.84</c:v>
                </c:pt>
                <c:pt idx="62" formatCode="0.00">
                  <c:v>9.2100000000000009</c:v>
                </c:pt>
                <c:pt idx="63" formatCode="0.00">
                  <c:v>9.08</c:v>
                </c:pt>
                <c:pt idx="64" formatCode="0.00">
                  <c:v>9.5399999999999991</c:v>
                </c:pt>
                <c:pt idx="65" formatCode="0.00">
                  <c:v>10.01</c:v>
                </c:pt>
                <c:pt idx="66" formatCode="0.00">
                  <c:v>9.44</c:v>
                </c:pt>
                <c:pt idx="67" formatCode="0.00">
                  <c:v>9.44</c:v>
                </c:pt>
                <c:pt idx="68" formatCode="0.00">
                  <c:v>9.0500000000000007</c:v>
                </c:pt>
                <c:pt idx="69" formatCode="0.00">
                  <c:v>6.63</c:v>
                </c:pt>
                <c:pt idx="70" formatCode="0.00">
                  <c:v>4.54</c:v>
                </c:pt>
                <c:pt idx="71" formatCode="0.00">
                  <c:v>2.91</c:v>
                </c:pt>
                <c:pt idx="72" formatCode="0.00">
                  <c:v>1.18</c:v>
                </c:pt>
                <c:pt idx="73" formatCode="0.00">
                  <c:v>1.2</c:v>
                </c:pt>
                <c:pt idx="74" formatCode="0.00">
                  <c:v>1.25</c:v>
                </c:pt>
                <c:pt idx="75" formatCode="0.00">
                  <c:v>1.0900000000000001</c:v>
                </c:pt>
                <c:pt idx="76" formatCode="0.00">
                  <c:v>1.05</c:v>
                </c:pt>
                <c:pt idx="77" formatCode="0.00">
                  <c:v>1.1299999999999999</c:v>
                </c:pt>
                <c:pt idx="78" formatCode="0.00">
                  <c:v>1.17</c:v>
                </c:pt>
                <c:pt idx="79" formatCode="0.00">
                  <c:v>1.18</c:v>
                </c:pt>
                <c:pt idx="80" formatCode="0.00">
                  <c:v>1.06</c:v>
                </c:pt>
              </c:numCache>
            </c:numRef>
          </c:val>
          <c:smooth val="0"/>
          <c:extLst>
            <c:ext xmlns:c16="http://schemas.microsoft.com/office/drawing/2014/chart" uri="{C3380CC4-5D6E-409C-BE32-E72D297353CC}">
              <c16:uniqueId val="{00000004-37D7-42AF-8975-6562698A9217}"/>
            </c:ext>
          </c:extLst>
        </c:ser>
        <c:dLbls>
          <c:showLegendKey val="0"/>
          <c:showVal val="0"/>
          <c:showCatName val="0"/>
          <c:showSerName val="0"/>
          <c:showPercent val="0"/>
          <c:showBubbleSize val="0"/>
        </c:dLbls>
        <c:smooth val="0"/>
        <c:axId val="667310239"/>
        <c:axId val="667335615"/>
      </c:lineChart>
      <c:dateAx>
        <c:axId val="667310239"/>
        <c:scaling>
          <c:orientation val="minMax"/>
        </c:scaling>
        <c:delete val="0"/>
        <c:axPos val="b"/>
        <c:numFmt formatCode="m/yyyy" sourceLinked="0"/>
        <c:majorTickMark val="in"/>
        <c:minorTickMark val="none"/>
        <c:tickLblPos val="nextTo"/>
        <c:spPr>
          <a:noFill/>
          <a:ln w="9525" cap="flat" cmpd="sng" algn="ctr">
            <a:solidFill>
              <a:schemeClr val="tx1"/>
            </a:solidFill>
            <a:round/>
          </a:ln>
          <a:effectLst/>
        </c:spPr>
        <c:txPr>
          <a:bodyPr rot="-2700000" spcFirstLastPara="1" vertOverflow="ellipsis" wrap="square" anchor="ctr" anchorCtr="1"/>
          <a:lstStyle/>
          <a:p>
            <a:pPr>
              <a:defRPr sz="75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667335615"/>
        <c:crosses val="autoZero"/>
        <c:auto val="1"/>
        <c:lblOffset val="100"/>
        <c:baseTimeUnit val="months"/>
      </c:dateAx>
      <c:valAx>
        <c:axId val="667335615"/>
        <c:scaling>
          <c:orientation val="minMax"/>
          <c:max val="14"/>
        </c:scaling>
        <c:delete val="0"/>
        <c:axPos val="l"/>
        <c:numFmt formatCode="0" sourceLinked="0"/>
        <c:majorTickMark val="in"/>
        <c:minorTickMark val="none"/>
        <c:tickLblPos val="nextTo"/>
        <c:spPr>
          <a:noFill/>
          <a:ln>
            <a:solidFill>
              <a:schemeClr val="tx1"/>
            </a:solid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667310239"/>
        <c:crosses val="autoZero"/>
        <c:crossBetween val="between"/>
      </c:valAx>
      <c:spPr>
        <a:noFill/>
        <a:ln>
          <a:noFill/>
        </a:ln>
        <a:effectLst/>
      </c:spPr>
    </c:plotArea>
    <c:legend>
      <c:legendPos val="b"/>
      <c:layout>
        <c:manualLayout>
          <c:xMode val="edge"/>
          <c:yMode val="edge"/>
          <c:x val="0.39867549801866908"/>
          <c:y val="3.9841444862357557E-2"/>
          <c:w val="0.53292377963524229"/>
          <c:h val="0.13473053493026213"/>
        </c:manualLayout>
      </c:layout>
      <c:overlay val="0"/>
      <c:spPr>
        <a:noFill/>
        <a:ln>
          <a:noFill/>
        </a:ln>
        <a:effectLst/>
      </c:spPr>
      <c:txPr>
        <a:bodyPr rot="0" spcFirstLastPara="1" vertOverflow="ellipsis" vert="horz" wrap="square" anchor="ctr" anchorCtr="1"/>
        <a:lstStyle/>
        <a:p>
          <a:pPr>
            <a:defRPr sz="75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800">
          <a:solidFill>
            <a:sysClr val="windowText" lastClr="000000"/>
          </a:solidFill>
          <a:latin typeface="Arial" panose="020B0604020202020204" pitchFamily="34" charset="0"/>
          <a:cs typeface="Arial" panose="020B0604020202020204" pitchFamily="34" charset="0"/>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0.07357</cdr:x>
      <cdr:y>0.03565</cdr:y>
    </cdr:from>
    <cdr:to>
      <cdr:x>0.3402</cdr:x>
      <cdr:y>0.14458</cdr:y>
    </cdr:to>
    <cdr:sp macro="" textlink="">
      <cdr:nvSpPr>
        <cdr:cNvPr id="2" name="TextBox 1">
          <a:extLst xmlns:a="http://schemas.openxmlformats.org/drawingml/2006/main">
            <a:ext uri="{FF2B5EF4-FFF2-40B4-BE49-F238E27FC236}">
              <a16:creationId xmlns:a16="http://schemas.microsoft.com/office/drawing/2014/main" id="{DA1147EC-B9F1-4220-AA30-F16D52F6DAB6}"/>
            </a:ext>
          </a:extLst>
        </cdr:cNvPr>
        <cdr:cNvSpPr txBox="1"/>
      </cdr:nvSpPr>
      <cdr:spPr>
        <a:xfrm xmlns:a="http://schemas.openxmlformats.org/drawingml/2006/main">
          <a:off x="292255" y="77136"/>
          <a:ext cx="1059258" cy="23570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altLang="ja-JP" sz="800" dirty="0">
              <a:latin typeface="Arial" panose="020B0604020202020204" pitchFamily="34" charset="0"/>
              <a:cs typeface="Arial" panose="020B0604020202020204" pitchFamily="34" charset="0"/>
            </a:rPr>
            <a:t>(YoY, %)</a:t>
          </a:r>
          <a:endParaRPr lang="en-US" sz="800" dirty="0">
            <a:latin typeface="Arial" panose="020B0604020202020204" pitchFamily="34" charset="0"/>
            <a:cs typeface="Arial" panose="020B0604020202020204" pitchFamily="34"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0.1103</cdr:x>
      <cdr:y>0</cdr:y>
    </cdr:from>
    <cdr:to>
      <cdr:x>0.20129</cdr:x>
      <cdr:y>0.10879</cdr:y>
    </cdr:to>
    <cdr:sp macro="" textlink="">
      <cdr:nvSpPr>
        <cdr:cNvPr id="2" name="TextBox 1">
          <a:extLst xmlns:a="http://schemas.openxmlformats.org/drawingml/2006/main">
            <a:ext uri="{FF2B5EF4-FFF2-40B4-BE49-F238E27FC236}">
              <a16:creationId xmlns:a16="http://schemas.microsoft.com/office/drawing/2014/main" id="{C03AC587-B965-4B38-A2E8-55B42BC34157}"/>
            </a:ext>
          </a:extLst>
        </cdr:cNvPr>
        <cdr:cNvSpPr txBox="1"/>
      </cdr:nvSpPr>
      <cdr:spPr>
        <a:xfrm xmlns:a="http://schemas.openxmlformats.org/drawingml/2006/main">
          <a:off x="447047" y="-1265403"/>
          <a:ext cx="368823" cy="24145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800" dirty="0"/>
            <a:t>(%)</a:t>
          </a:r>
        </a:p>
      </cdr:txBody>
    </cdr:sp>
  </cdr:relSizeAnchor>
  <cdr:relSizeAnchor xmlns:cdr="http://schemas.openxmlformats.org/drawingml/2006/chartDrawing">
    <cdr:from>
      <cdr:x>0.84431</cdr:x>
      <cdr:y>0</cdr:y>
    </cdr:from>
    <cdr:to>
      <cdr:x>0.94987</cdr:x>
      <cdr:y>0.1088</cdr:y>
    </cdr:to>
    <cdr:sp macro="" textlink="">
      <cdr:nvSpPr>
        <cdr:cNvPr id="3" name="TextBox 1">
          <a:extLst xmlns:a="http://schemas.openxmlformats.org/drawingml/2006/main">
            <a:ext uri="{FF2B5EF4-FFF2-40B4-BE49-F238E27FC236}">
              <a16:creationId xmlns:a16="http://schemas.microsoft.com/office/drawing/2014/main" id="{FF5B0273-BEB6-4FA3-BC11-6905394F9732}"/>
            </a:ext>
          </a:extLst>
        </cdr:cNvPr>
        <cdr:cNvSpPr txBox="1"/>
      </cdr:nvSpPr>
      <cdr:spPr>
        <a:xfrm xmlns:a="http://schemas.openxmlformats.org/drawingml/2006/main">
          <a:off x="3422061" y="0"/>
          <a:ext cx="427846" cy="24148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800" dirty="0"/>
            <a:t>(%)</a:t>
          </a:r>
        </a:p>
      </cdr:txBody>
    </cdr:sp>
  </cdr:relSizeAnchor>
  <cdr:relSizeAnchor xmlns:cdr="http://schemas.openxmlformats.org/drawingml/2006/chartDrawing">
    <cdr:from>
      <cdr:x>0.20665</cdr:x>
      <cdr:y>0.03975</cdr:y>
    </cdr:from>
    <cdr:to>
      <cdr:x>0.65943</cdr:x>
      <cdr:y>0.13234</cdr:y>
    </cdr:to>
    <cdr:sp macro="" textlink="">
      <cdr:nvSpPr>
        <cdr:cNvPr id="4" name="TextBox 3">
          <a:extLst xmlns:a="http://schemas.openxmlformats.org/drawingml/2006/main">
            <a:ext uri="{FF2B5EF4-FFF2-40B4-BE49-F238E27FC236}">
              <a16:creationId xmlns:a16="http://schemas.microsoft.com/office/drawing/2014/main" id="{F428B313-9734-4897-9579-AD38DDCFCE6C}"/>
            </a:ext>
          </a:extLst>
        </cdr:cNvPr>
        <cdr:cNvSpPr txBox="1"/>
      </cdr:nvSpPr>
      <cdr:spPr>
        <a:xfrm xmlns:a="http://schemas.openxmlformats.org/drawingml/2006/main">
          <a:off x="837583" y="88220"/>
          <a:ext cx="1835165" cy="20550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800" dirty="0"/>
            <a:t>Labor participation rate (RHS)</a:t>
          </a:r>
        </a:p>
      </cdr:txBody>
    </cdr:sp>
  </cdr:relSizeAnchor>
  <cdr:relSizeAnchor xmlns:cdr="http://schemas.openxmlformats.org/drawingml/2006/chartDrawing">
    <cdr:from>
      <cdr:x>0.44126</cdr:x>
      <cdr:y>0.6915</cdr:y>
    </cdr:from>
    <cdr:to>
      <cdr:x>0.89404</cdr:x>
      <cdr:y>0.78409</cdr:y>
    </cdr:to>
    <cdr:sp macro="" textlink="">
      <cdr:nvSpPr>
        <cdr:cNvPr id="5" name="TextBox 1">
          <a:extLst xmlns:a="http://schemas.openxmlformats.org/drawingml/2006/main">
            <a:ext uri="{FF2B5EF4-FFF2-40B4-BE49-F238E27FC236}">
              <a16:creationId xmlns:a16="http://schemas.microsoft.com/office/drawing/2014/main" id="{96B5CAD3-F0BB-4CA8-B52A-513D901FF714}"/>
            </a:ext>
          </a:extLst>
        </cdr:cNvPr>
        <cdr:cNvSpPr txBox="1"/>
      </cdr:nvSpPr>
      <cdr:spPr>
        <a:xfrm xmlns:a="http://schemas.openxmlformats.org/drawingml/2006/main">
          <a:off x="1788472" y="1534783"/>
          <a:ext cx="1835165" cy="20550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800" dirty="0"/>
            <a:t>Unemployment rate (LHS)</a:t>
          </a:r>
        </a:p>
      </cdr:txBody>
    </cdr:sp>
  </cdr:relSizeAnchor>
  <cdr:relSizeAnchor xmlns:cdr="http://schemas.openxmlformats.org/drawingml/2006/chartDrawing">
    <cdr:from>
      <cdr:x>0.24223</cdr:x>
      <cdr:y>0.1394</cdr:y>
    </cdr:from>
    <cdr:to>
      <cdr:x>0.26186</cdr:x>
      <cdr:y>0.22769</cdr:y>
    </cdr:to>
    <cdr:cxnSp macro="">
      <cdr:nvCxnSpPr>
        <cdr:cNvPr id="7" name="Straight Arrow Connector 6">
          <a:extLst xmlns:a="http://schemas.openxmlformats.org/drawingml/2006/main">
            <a:ext uri="{FF2B5EF4-FFF2-40B4-BE49-F238E27FC236}">
              <a16:creationId xmlns:a16="http://schemas.microsoft.com/office/drawing/2014/main" id="{256F84F7-1720-45AB-9B2A-D3D5ECF5571D}"/>
            </a:ext>
          </a:extLst>
        </cdr:cNvPr>
        <cdr:cNvCxnSpPr/>
      </cdr:nvCxnSpPr>
      <cdr:spPr>
        <a:xfrm xmlns:a="http://schemas.openxmlformats.org/drawingml/2006/main">
          <a:off x="981785" y="309397"/>
          <a:ext cx="79551" cy="195961"/>
        </a:xfrm>
        <a:prstGeom xmlns:a="http://schemas.openxmlformats.org/drawingml/2006/main" prst="straightConnector1">
          <a:avLst/>
        </a:prstGeom>
        <a:ln xmlns:a="http://schemas.openxmlformats.org/drawingml/2006/main">
          <a:solidFill>
            <a:schemeClr val="tx1"/>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0.53816</cdr:x>
      <cdr:y>0.61009</cdr:y>
    </cdr:from>
    <cdr:to>
      <cdr:x>0.53816</cdr:x>
      <cdr:y>0.71035</cdr:y>
    </cdr:to>
    <cdr:cxnSp macro="">
      <cdr:nvCxnSpPr>
        <cdr:cNvPr id="9" name="Straight Arrow Connector 8">
          <a:extLst xmlns:a="http://schemas.openxmlformats.org/drawingml/2006/main">
            <a:ext uri="{FF2B5EF4-FFF2-40B4-BE49-F238E27FC236}">
              <a16:creationId xmlns:a16="http://schemas.microsoft.com/office/drawing/2014/main" id="{C593EBAF-A093-42AE-9E45-4D2BC0C3C27F}"/>
            </a:ext>
          </a:extLst>
        </cdr:cNvPr>
        <cdr:cNvCxnSpPr/>
      </cdr:nvCxnSpPr>
      <cdr:spPr>
        <a:xfrm xmlns:a="http://schemas.openxmlformats.org/drawingml/2006/main" flipV="1">
          <a:off x="2181235" y="1354092"/>
          <a:ext cx="0" cy="222527"/>
        </a:xfrm>
        <a:prstGeom xmlns:a="http://schemas.openxmlformats.org/drawingml/2006/main" prst="straightConnector1">
          <a:avLst/>
        </a:prstGeom>
        <a:ln xmlns:a="http://schemas.openxmlformats.org/drawingml/2006/main">
          <a:solidFill>
            <a:schemeClr val="tx1"/>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3.xml><?xml version="1.0" encoding="utf-8"?>
<c:userShapes xmlns:c="http://schemas.openxmlformats.org/drawingml/2006/chart">
  <cdr:relSizeAnchor xmlns:cdr="http://schemas.openxmlformats.org/drawingml/2006/chartDrawing">
    <cdr:from>
      <cdr:x>0.10229</cdr:x>
      <cdr:y>0.01001</cdr:y>
    </cdr:from>
    <cdr:to>
      <cdr:x>0.24267</cdr:x>
      <cdr:y>0.20143</cdr:y>
    </cdr:to>
    <cdr:sp macro="" textlink="">
      <cdr:nvSpPr>
        <cdr:cNvPr id="2" name="TextBox 1">
          <a:extLst xmlns:a="http://schemas.openxmlformats.org/drawingml/2006/main">
            <a:ext uri="{FF2B5EF4-FFF2-40B4-BE49-F238E27FC236}">
              <a16:creationId xmlns:a16="http://schemas.microsoft.com/office/drawing/2014/main" id="{5E6E39D5-DD70-4CC5-80CD-315023E1CF78}"/>
            </a:ext>
          </a:extLst>
        </cdr:cNvPr>
        <cdr:cNvSpPr txBox="1"/>
      </cdr:nvSpPr>
      <cdr:spPr>
        <a:xfrm xmlns:a="http://schemas.openxmlformats.org/drawingml/2006/main">
          <a:off x="402464" y="22225"/>
          <a:ext cx="552331" cy="42485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800" dirty="0"/>
            <a:t>(%)</a:t>
          </a:r>
        </a:p>
      </cdr:txBody>
    </cdr:sp>
  </cdr:relSizeAnchor>
</c:userShapes>
</file>

<file path=ppt/drawings/drawing4.xml><?xml version="1.0" encoding="utf-8"?>
<c:userShapes xmlns:c="http://schemas.openxmlformats.org/drawingml/2006/chart">
  <cdr:relSizeAnchor xmlns:cdr="http://schemas.openxmlformats.org/drawingml/2006/chartDrawing">
    <cdr:from>
      <cdr:x>0.09292</cdr:x>
      <cdr:y>0.01359</cdr:y>
    </cdr:from>
    <cdr:to>
      <cdr:x>0.19595</cdr:x>
      <cdr:y>0.1453</cdr:y>
    </cdr:to>
    <cdr:sp macro="" textlink="">
      <cdr:nvSpPr>
        <cdr:cNvPr id="2" name="TextBox 1">
          <a:extLst xmlns:a="http://schemas.openxmlformats.org/drawingml/2006/main">
            <a:ext uri="{FF2B5EF4-FFF2-40B4-BE49-F238E27FC236}">
              <a16:creationId xmlns:a16="http://schemas.microsoft.com/office/drawing/2014/main" id="{95316AEA-2D1F-4263-8499-9256210FE452}"/>
            </a:ext>
          </a:extLst>
        </cdr:cNvPr>
        <cdr:cNvSpPr txBox="1"/>
      </cdr:nvSpPr>
      <cdr:spPr>
        <a:xfrm xmlns:a="http://schemas.openxmlformats.org/drawingml/2006/main">
          <a:off x="370150" y="30571"/>
          <a:ext cx="410458" cy="29635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800" dirty="0"/>
            <a:t>(%)</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2830" tIns="46415" rIns="92830" bIns="46415"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2830" tIns="46415" rIns="92830" bIns="46415" rtlCol="0"/>
          <a:lstStyle>
            <a:lvl1pPr algn="r">
              <a:defRPr sz="1200"/>
            </a:lvl1pPr>
          </a:lstStyle>
          <a:p>
            <a:fld id="{4A2C85E8-413D-2E4E-B060-5D116F398412}" type="datetimeFigureOut">
              <a:rPr lang="en-US" smtClean="0"/>
              <a:pPr/>
              <a:t>7/7/2023</a:t>
            </a:fld>
            <a:endParaRPr lang="en-US" dirty="0"/>
          </a:p>
        </p:txBody>
      </p:sp>
      <p:sp>
        <p:nvSpPr>
          <p:cNvPr id="4" name="Footer Placeholder 3"/>
          <p:cNvSpPr>
            <a:spLocks noGrp="1"/>
          </p:cNvSpPr>
          <p:nvPr>
            <p:ph type="ftr" sz="quarter" idx="2"/>
          </p:nvPr>
        </p:nvSpPr>
        <p:spPr>
          <a:xfrm>
            <a:off x="0" y="8829966"/>
            <a:ext cx="3037840" cy="464820"/>
          </a:xfrm>
          <a:prstGeom prst="rect">
            <a:avLst/>
          </a:prstGeom>
        </p:spPr>
        <p:txBody>
          <a:bodyPr vert="horz" lIns="92830" tIns="46415" rIns="92830" bIns="4641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6"/>
            <a:ext cx="3037840" cy="464820"/>
          </a:xfrm>
          <a:prstGeom prst="rect">
            <a:avLst/>
          </a:prstGeom>
        </p:spPr>
        <p:txBody>
          <a:bodyPr vert="horz" lIns="92830" tIns="46415" rIns="92830" bIns="46415" rtlCol="0" anchor="b"/>
          <a:lstStyle>
            <a:lvl1pPr algn="r">
              <a:defRPr sz="1200"/>
            </a:lvl1pPr>
          </a:lstStyle>
          <a:p>
            <a:fld id="{A907CB86-E2F0-7349-9F25-9F6D5515C262}" type="slidenum">
              <a:rPr lang="en-US" smtClean="0"/>
              <a:pPr/>
              <a:t>‹#›</a:t>
            </a:fld>
            <a:endParaRPr lang="en-US" dirty="0"/>
          </a:p>
        </p:txBody>
      </p:sp>
    </p:spTree>
    <p:extLst>
      <p:ext uri="{BB962C8B-B14F-4D97-AF65-F5344CB8AC3E}">
        <p14:creationId xmlns:p14="http://schemas.microsoft.com/office/powerpoint/2010/main" val="32896615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2830" tIns="46415" rIns="92830" bIns="46415"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2830" tIns="46415" rIns="92830" bIns="46415" rtlCol="0"/>
          <a:lstStyle>
            <a:lvl1pPr algn="r">
              <a:defRPr sz="1200"/>
            </a:lvl1pPr>
          </a:lstStyle>
          <a:p>
            <a:fld id="{F6DAFEC6-0468-B84A-B25A-166CF509FB0F}" type="datetimeFigureOut">
              <a:rPr lang="en-US" smtClean="0"/>
              <a:pPr/>
              <a:t>7/7/2023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830" tIns="46415" rIns="92830" bIns="46415"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2830" tIns="46415" rIns="92830" bIns="4641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6"/>
            <a:ext cx="3037840" cy="464820"/>
          </a:xfrm>
          <a:prstGeom prst="rect">
            <a:avLst/>
          </a:prstGeom>
        </p:spPr>
        <p:txBody>
          <a:bodyPr vert="horz" lIns="92830" tIns="46415" rIns="92830" bIns="464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6"/>
            <a:ext cx="3037840" cy="464820"/>
          </a:xfrm>
          <a:prstGeom prst="rect">
            <a:avLst/>
          </a:prstGeom>
        </p:spPr>
        <p:txBody>
          <a:bodyPr vert="horz" lIns="92830" tIns="46415" rIns="92830" bIns="46415" rtlCol="0" anchor="b"/>
          <a:lstStyle>
            <a:lvl1pPr algn="r">
              <a:defRPr sz="1200"/>
            </a:lvl1pPr>
          </a:lstStyle>
          <a:p>
            <a:fld id="{57D81762-943F-A74B-AF28-97B52DD827ED}" type="slidenum">
              <a:rPr lang="en-US" smtClean="0"/>
              <a:pPr/>
              <a:t>‹#›</a:t>
            </a:fld>
            <a:endParaRPr lang="en-US" dirty="0"/>
          </a:p>
        </p:txBody>
      </p:sp>
    </p:spTree>
    <p:extLst>
      <p:ext uri="{BB962C8B-B14F-4D97-AF65-F5344CB8AC3E}">
        <p14:creationId xmlns:p14="http://schemas.microsoft.com/office/powerpoint/2010/main" val="191486746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Page">
    <p:spTree>
      <p:nvGrpSpPr>
        <p:cNvPr id="1" name=""/>
        <p:cNvGrpSpPr/>
        <p:nvPr/>
      </p:nvGrpSpPr>
      <p:grpSpPr>
        <a:xfrm>
          <a:off x="0" y="0"/>
          <a:ext cx="0" cy="0"/>
          <a:chOff x="0" y="0"/>
          <a:chExt cx="0" cy="0"/>
        </a:xfrm>
      </p:grpSpPr>
      <p:pic>
        <p:nvPicPr>
          <p:cNvPr id="17"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88000"/>
          <a:stretch/>
        </p:blipFill>
        <p:spPr bwMode="auto">
          <a:xfrm>
            <a:off x="0" y="6035040"/>
            <a:ext cx="9143998" cy="822960"/>
          </a:xfrm>
          <a:prstGeom prst="rect">
            <a:avLst/>
          </a:prstGeom>
          <a:noFill/>
          <a:extLst>
            <a:ext uri="{909E8E84-426E-40DD-AFC4-6F175D3DCCD1}">
              <a14:hiddenFill xmlns:a14="http://schemas.microsoft.com/office/drawing/2010/main">
                <a:solidFill>
                  <a:srgbClr val="FFFFFF"/>
                </a:solidFill>
              </a14:hiddenFill>
            </a:ext>
          </a:extLst>
        </p:spPr>
      </p:pic>
      <p:sp>
        <p:nvSpPr>
          <p:cNvPr id="16" name="Picture Placeholder 3"/>
          <p:cNvSpPr>
            <a:spLocks noGrp="1"/>
          </p:cNvSpPr>
          <p:nvPr>
            <p:ph type="pic" sz="quarter" idx="11" hasCustomPrompt="1"/>
          </p:nvPr>
        </p:nvSpPr>
        <p:spPr>
          <a:xfrm>
            <a:off x="464173" y="445355"/>
            <a:ext cx="1724025" cy="604838"/>
          </a:xfrm>
          <a:prstGeom prst="rect">
            <a:avLst/>
          </a:prstGeom>
          <a:solidFill>
            <a:srgbClr val="D7D5CE"/>
          </a:solidFill>
        </p:spPr>
        <p:txBody>
          <a:bodyPr anchor="ctr"/>
          <a:lstStyle>
            <a:lvl1pPr algn="ctr">
              <a:defRPr sz="900" b="1"/>
            </a:lvl1pPr>
          </a:lstStyle>
          <a:p>
            <a:r>
              <a:rPr lang="en-US" dirty="0"/>
              <a:t>CLIENT LOGO</a:t>
            </a:r>
          </a:p>
        </p:txBody>
      </p:sp>
      <p:cxnSp>
        <p:nvCxnSpPr>
          <p:cNvPr id="18" name="Straight Connector 17"/>
          <p:cNvCxnSpPr/>
          <p:nvPr userDrawn="1"/>
        </p:nvCxnSpPr>
        <p:spPr>
          <a:xfrm>
            <a:off x="465138" y="3429000"/>
            <a:ext cx="8230627" cy="0"/>
          </a:xfrm>
          <a:prstGeom prst="line">
            <a:avLst/>
          </a:prstGeom>
          <a:ln w="19050">
            <a:solidFill>
              <a:srgbClr val="77777A"/>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sz="quarter" idx="12" hasCustomPrompt="1"/>
          </p:nvPr>
        </p:nvSpPr>
        <p:spPr>
          <a:xfrm>
            <a:off x="446469" y="1790700"/>
            <a:ext cx="8238744" cy="1453896"/>
          </a:xfrm>
          <a:prstGeom prst="rect">
            <a:avLst/>
          </a:prstGeom>
        </p:spPr>
        <p:txBody>
          <a:bodyPr anchor="b"/>
          <a:lstStyle>
            <a:lvl1pPr algn="r">
              <a:lnSpc>
                <a:spcPct val="100000"/>
              </a:lnSpc>
              <a:spcBef>
                <a:spcPts val="0"/>
              </a:spcBef>
              <a:defRPr sz="3000">
                <a:solidFill>
                  <a:schemeClr val="accent6"/>
                </a:solidFill>
              </a:defRPr>
            </a:lvl1pPr>
          </a:lstStyle>
          <a:p>
            <a:pPr lvl="0"/>
            <a:r>
              <a:rPr lang="en-US" sz="3000" dirty="0"/>
              <a:t>Title here up to three lines</a:t>
            </a:r>
            <a:br>
              <a:rPr lang="en-US" sz="3000" dirty="0"/>
            </a:br>
            <a:r>
              <a:rPr lang="en-US" sz="3000" dirty="0"/>
              <a:t>Arial Regular 30 pt.</a:t>
            </a:r>
            <a:br>
              <a:rPr lang="en-US" sz="3000" dirty="0"/>
            </a:br>
            <a:r>
              <a:rPr lang="en-US" sz="3000" dirty="0"/>
              <a:t>use one cover only</a:t>
            </a:r>
            <a:endParaRPr lang="en-US" dirty="0"/>
          </a:p>
        </p:txBody>
      </p:sp>
      <p:sp>
        <p:nvSpPr>
          <p:cNvPr id="5" name="Content Placeholder 4"/>
          <p:cNvSpPr>
            <a:spLocks noGrp="1"/>
          </p:cNvSpPr>
          <p:nvPr>
            <p:ph sz="quarter" idx="13" hasCustomPrompt="1"/>
          </p:nvPr>
        </p:nvSpPr>
        <p:spPr>
          <a:xfrm>
            <a:off x="465138" y="3667125"/>
            <a:ext cx="8220075" cy="1752600"/>
          </a:xfrm>
          <a:prstGeom prst="rect">
            <a:avLst/>
          </a:prstGeom>
        </p:spPr>
        <p:txBody>
          <a:bodyPr/>
          <a:lstStyle>
            <a:lvl1pPr algn="r">
              <a:lnSpc>
                <a:spcPct val="100000"/>
              </a:lnSpc>
              <a:spcBef>
                <a:spcPts val="0"/>
              </a:spcBef>
              <a:defRPr sz="1600">
                <a:solidFill>
                  <a:srgbClr val="77777A"/>
                </a:solidFill>
              </a:defRPr>
            </a:lvl1pPr>
          </a:lstStyle>
          <a:p>
            <a:pPr algn="r"/>
            <a:r>
              <a:rPr lang="en-US" sz="1600" dirty="0">
                <a:solidFill>
                  <a:srgbClr val="77777A"/>
                </a:solidFill>
              </a:rPr>
              <a:t>Client Name</a:t>
            </a:r>
          </a:p>
          <a:p>
            <a:r>
              <a:rPr lang="en-US" dirty="0">
                <a:solidFill>
                  <a:srgbClr val="77777A"/>
                </a:solidFill>
              </a:rPr>
              <a:t>[Add </a:t>
            </a:r>
            <a:r>
              <a:rPr lang="en-US" dirty="0" err="1">
                <a:solidFill>
                  <a:srgbClr val="77777A"/>
                </a:solidFill>
              </a:rPr>
              <a:t>SMBC’s</a:t>
            </a:r>
            <a:r>
              <a:rPr lang="en-US" dirty="0">
                <a:solidFill>
                  <a:srgbClr val="77777A"/>
                </a:solidFill>
              </a:rPr>
              <a:t> presenting team, if relevant]</a:t>
            </a:r>
            <a:endParaRPr lang="en-US" sz="1600" dirty="0">
              <a:solidFill>
                <a:srgbClr val="77777A"/>
              </a:solidFill>
            </a:endParaRPr>
          </a:p>
          <a:p>
            <a:pPr algn="r"/>
            <a:r>
              <a:rPr lang="en-US" sz="1600" dirty="0">
                <a:solidFill>
                  <a:srgbClr val="77777A"/>
                </a:solidFill>
              </a:rPr>
              <a:t>Date, ##, Year</a:t>
            </a:r>
          </a:p>
        </p:txBody>
      </p:sp>
    </p:spTree>
    <p:extLst>
      <p:ext uri="{BB962C8B-B14F-4D97-AF65-F5344CB8AC3E}">
        <p14:creationId xmlns:p14="http://schemas.microsoft.com/office/powerpoint/2010/main" val="3807935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Horizontal + ms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18" name="Text Placeholder 8">
            <a:extLst>
              <a:ext uri="{FF2B5EF4-FFF2-40B4-BE49-F238E27FC236}">
                <a16:creationId xmlns:a16="http://schemas.microsoft.com/office/drawing/2014/main" id="{8E17EB23-AB46-AB45-AB5C-6750FDEE6305}"/>
              </a:ext>
            </a:extLst>
          </p:cNvPr>
          <p:cNvSpPr>
            <a:spLocks noGrp="1"/>
          </p:cNvSpPr>
          <p:nvPr>
            <p:ph type="body" sz="quarter" idx="20" hasCustomPrompt="1"/>
          </p:nvPr>
        </p:nvSpPr>
        <p:spPr>
          <a:xfrm>
            <a:off x="463868" y="771144"/>
            <a:ext cx="8222932" cy="451382"/>
          </a:xfrm>
          <a:prstGeom prst="rect">
            <a:avLst/>
          </a:prstGeom>
        </p:spPr>
        <p:txBody>
          <a:bodyPr anchor="ctr">
            <a:noAutofit/>
          </a:bodyPr>
          <a:lstStyle>
            <a:lvl1pPr>
              <a:lnSpc>
                <a:spcPct val="100000"/>
              </a:lnSpc>
              <a:spcBef>
                <a:spcPts val="0"/>
              </a:spcBef>
              <a:defRPr sz="1100" b="1">
                <a:solidFill>
                  <a:schemeClr val="accent1"/>
                </a:solidFill>
              </a:defRPr>
            </a:lvl1pPr>
          </a:lstStyle>
          <a:p>
            <a:pPr lvl="0"/>
            <a:r>
              <a:rPr lang="en-US" dirty="0"/>
              <a:t>Insert key message and takeaways.</a:t>
            </a:r>
          </a:p>
        </p:txBody>
      </p:sp>
      <p:sp>
        <p:nvSpPr>
          <p:cNvPr id="19" name="Text Placeholder 8">
            <a:extLst>
              <a:ext uri="{FF2B5EF4-FFF2-40B4-BE49-F238E27FC236}">
                <a16:creationId xmlns:a16="http://schemas.microsoft.com/office/drawing/2014/main" id="{55744B7C-6C1B-2D43-BD93-CF2BA3D164FF}"/>
              </a:ext>
            </a:extLst>
          </p:cNvPr>
          <p:cNvSpPr>
            <a:spLocks noGrp="1"/>
          </p:cNvSpPr>
          <p:nvPr>
            <p:ph type="body" sz="quarter" idx="21" hasCustomPrompt="1"/>
          </p:nvPr>
        </p:nvSpPr>
        <p:spPr>
          <a:xfrm>
            <a:off x="800100" y="6331350"/>
            <a:ext cx="7140133" cy="451382"/>
          </a:xfrm>
          <a:prstGeom prst="rect">
            <a:avLst/>
          </a:prstGeom>
        </p:spPr>
        <p:txBody>
          <a:bodyPr anchor="t">
            <a:noAutofit/>
          </a:bodyPr>
          <a:lstStyle>
            <a:lvl1pPr>
              <a:lnSpc>
                <a:spcPct val="100000"/>
              </a:lnSpc>
              <a:spcBef>
                <a:spcPts val="0"/>
              </a:spcBef>
              <a:defRPr sz="600" b="0">
                <a:solidFill>
                  <a:schemeClr val="tx1"/>
                </a:solidFill>
              </a:defRPr>
            </a:lvl1pPr>
          </a:lstStyle>
          <a:p>
            <a:pPr lvl="0"/>
            <a:r>
              <a:rPr lang="en-US" dirty="0"/>
              <a:t>Note:	Blank notes first (no footnote), details spaced with Tab after “Note:”. Note, not Notes:</a:t>
            </a:r>
          </a:p>
          <a:p>
            <a:pPr lvl="0"/>
            <a:r>
              <a:rPr lang="en-US" dirty="0"/>
              <a:t>	(1) numbered notes second, (2) consecutively</a:t>
            </a:r>
          </a:p>
          <a:p>
            <a:pPr lvl="0"/>
            <a:r>
              <a:rPr lang="en-US" dirty="0"/>
              <a:t>Source:	Sources listed alphabetical, or in order of importance, details spaced with Tab after “Source:”</a:t>
            </a:r>
          </a:p>
        </p:txBody>
      </p:sp>
      <p:sp>
        <p:nvSpPr>
          <p:cNvPr id="12" name="Text Placeholder 30"/>
          <p:cNvSpPr>
            <a:spLocks noGrp="1"/>
          </p:cNvSpPr>
          <p:nvPr>
            <p:ph type="body" sz="quarter" idx="46" hasCustomPrompt="1"/>
          </p:nvPr>
        </p:nvSpPr>
        <p:spPr>
          <a:xfrm>
            <a:off x="467205" y="1231900"/>
            <a:ext cx="82296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13" name="Text Placeholder 30"/>
          <p:cNvSpPr>
            <a:spLocks noGrp="1"/>
          </p:cNvSpPr>
          <p:nvPr>
            <p:ph type="body" sz="quarter" idx="47" hasCustomPrompt="1"/>
          </p:nvPr>
        </p:nvSpPr>
        <p:spPr>
          <a:xfrm>
            <a:off x="468665" y="3770885"/>
            <a:ext cx="8229600" cy="182880"/>
          </a:xfrm>
          <a:prstGeom prst="rect">
            <a:avLst/>
          </a:prstGeom>
          <a:blipFill>
            <a:blip r:embed="rId2"/>
            <a:stretch>
              <a:fillRect/>
            </a:stretch>
          </a:blipFill>
        </p:spPr>
        <p:txBody>
          <a:bodyPr anchor="b"/>
          <a:lstStyle>
            <a:lvl1pPr>
              <a:lnSpc>
                <a:spcPct val="100000"/>
              </a:lnSpc>
              <a:spcBef>
                <a:spcPts val="0"/>
              </a:spcBef>
              <a:defRPr sz="1000" b="1" baseline="0">
                <a:solidFill>
                  <a:schemeClr val="tx1"/>
                </a:solidFill>
              </a:defRPr>
            </a:lvl1pPr>
          </a:lstStyle>
          <a:p>
            <a:pPr lvl="0"/>
            <a:r>
              <a:rPr lang="en-US" dirty="0"/>
              <a:t>Sub Header</a:t>
            </a:r>
          </a:p>
        </p:txBody>
      </p:sp>
      <p:sp>
        <p:nvSpPr>
          <p:cNvPr id="11" name="Content Placeholder 2"/>
          <p:cNvSpPr>
            <a:spLocks noGrp="1"/>
          </p:cNvSpPr>
          <p:nvPr>
            <p:ph sz="quarter" idx="27"/>
          </p:nvPr>
        </p:nvSpPr>
        <p:spPr>
          <a:xfrm>
            <a:off x="464757" y="1417638"/>
            <a:ext cx="8229600" cy="2231136"/>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14" name="Content Placeholder 2"/>
          <p:cNvSpPr>
            <a:spLocks noGrp="1"/>
          </p:cNvSpPr>
          <p:nvPr>
            <p:ph sz="quarter" idx="48"/>
          </p:nvPr>
        </p:nvSpPr>
        <p:spPr>
          <a:xfrm>
            <a:off x="465138" y="3951288"/>
            <a:ext cx="8229600" cy="2231136"/>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23588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15" name="Text Placeholder 8">
            <a:extLst>
              <a:ext uri="{FF2B5EF4-FFF2-40B4-BE49-F238E27FC236}">
                <a16:creationId xmlns:a16="http://schemas.microsoft.com/office/drawing/2014/main" id="{003A4B53-34FE-8A46-A687-3C090B09D98B}"/>
              </a:ext>
            </a:extLst>
          </p:cNvPr>
          <p:cNvSpPr>
            <a:spLocks noGrp="1"/>
          </p:cNvSpPr>
          <p:nvPr>
            <p:ph type="body" sz="quarter" idx="21" hasCustomPrompt="1"/>
          </p:nvPr>
        </p:nvSpPr>
        <p:spPr>
          <a:xfrm>
            <a:off x="800100" y="6331350"/>
            <a:ext cx="7140133" cy="451382"/>
          </a:xfrm>
          <a:prstGeom prst="rect">
            <a:avLst/>
          </a:prstGeom>
        </p:spPr>
        <p:txBody>
          <a:bodyPr anchor="t">
            <a:noAutofit/>
          </a:bodyPr>
          <a:lstStyle>
            <a:lvl1pPr>
              <a:lnSpc>
                <a:spcPct val="100000"/>
              </a:lnSpc>
              <a:spcBef>
                <a:spcPts val="0"/>
              </a:spcBef>
              <a:defRPr sz="600" b="0">
                <a:solidFill>
                  <a:schemeClr val="tx1"/>
                </a:solidFill>
              </a:defRPr>
            </a:lvl1pPr>
          </a:lstStyle>
          <a:p>
            <a:pPr lvl="0"/>
            <a:r>
              <a:rPr lang="en-US" dirty="0"/>
              <a:t>Note:	Blank notes first (no footnote), details spaced with Tab after “Note:”. Note, not Notes:</a:t>
            </a:r>
          </a:p>
          <a:p>
            <a:pPr lvl="0"/>
            <a:r>
              <a:rPr lang="en-US" dirty="0"/>
              <a:t>	(1) numbered notes second, (2) consecutively</a:t>
            </a:r>
          </a:p>
          <a:p>
            <a:pPr lvl="0"/>
            <a:r>
              <a:rPr lang="en-US" dirty="0"/>
              <a:t>Source:	Sources listed alphabetical, or in order of importance, details spaced with Tab after “Source:”</a:t>
            </a:r>
          </a:p>
        </p:txBody>
      </p:sp>
      <p:sp>
        <p:nvSpPr>
          <p:cNvPr id="12" name="Text Placeholder 30"/>
          <p:cNvSpPr>
            <a:spLocks noGrp="1"/>
          </p:cNvSpPr>
          <p:nvPr>
            <p:ph type="body" sz="quarter" idx="22" hasCustomPrompt="1"/>
          </p:nvPr>
        </p:nvSpPr>
        <p:spPr>
          <a:xfrm>
            <a:off x="461235" y="1061327"/>
            <a:ext cx="3886200" cy="182880"/>
          </a:xfrm>
          <a:prstGeom prst="rect">
            <a:avLst/>
          </a:prstGeom>
          <a:blipFill>
            <a:blip r:embed="rId2"/>
            <a:stretch>
              <a:fillRect/>
            </a:stretch>
          </a:blipFill>
        </p:spPr>
        <p:txBody>
          <a:bodyPr anchor="b"/>
          <a:lstStyle>
            <a:lvl1pPr>
              <a:lnSpc>
                <a:spcPct val="100000"/>
              </a:lnSpc>
              <a:spcBef>
                <a:spcPts val="0"/>
              </a:spcBef>
              <a:defRPr sz="1000" b="1" baseline="0">
                <a:solidFill>
                  <a:schemeClr val="tx1"/>
                </a:solidFill>
              </a:defRPr>
            </a:lvl1pPr>
          </a:lstStyle>
          <a:p>
            <a:pPr lvl="0"/>
            <a:r>
              <a:rPr lang="en-US" dirty="0"/>
              <a:t>Sub Header</a:t>
            </a:r>
          </a:p>
        </p:txBody>
      </p:sp>
      <p:sp>
        <p:nvSpPr>
          <p:cNvPr id="13" name="Text Placeholder 30"/>
          <p:cNvSpPr>
            <a:spLocks noGrp="1"/>
          </p:cNvSpPr>
          <p:nvPr>
            <p:ph type="body" sz="quarter" idx="28" hasCustomPrompt="1"/>
          </p:nvPr>
        </p:nvSpPr>
        <p:spPr>
          <a:xfrm>
            <a:off x="4807711" y="1053106"/>
            <a:ext cx="3886200" cy="182880"/>
          </a:xfrm>
          <a:prstGeom prst="rect">
            <a:avLst/>
          </a:prstGeom>
          <a:blipFill>
            <a:blip r:embed="rId2"/>
            <a:stretch>
              <a:fillRect/>
            </a:stretch>
          </a:blipFill>
        </p:spPr>
        <p:txBody>
          <a:bodyPr anchor="b"/>
          <a:lstStyle>
            <a:lvl1pPr>
              <a:lnSpc>
                <a:spcPct val="100000"/>
              </a:lnSpc>
              <a:spcBef>
                <a:spcPts val="0"/>
              </a:spcBef>
              <a:defRPr sz="1000" b="1" baseline="0">
                <a:solidFill>
                  <a:schemeClr val="tx1"/>
                </a:solidFill>
              </a:defRPr>
            </a:lvl1pPr>
          </a:lstStyle>
          <a:p>
            <a:pPr lvl="0"/>
            <a:r>
              <a:rPr lang="en-US" dirty="0"/>
              <a:t>Sub Header</a:t>
            </a:r>
          </a:p>
        </p:txBody>
      </p:sp>
      <p:sp>
        <p:nvSpPr>
          <p:cNvPr id="9" name="Content Placeholder 2"/>
          <p:cNvSpPr>
            <a:spLocks noGrp="1"/>
          </p:cNvSpPr>
          <p:nvPr>
            <p:ph sz="quarter" idx="27"/>
          </p:nvPr>
        </p:nvSpPr>
        <p:spPr>
          <a:xfrm>
            <a:off x="464757" y="1246188"/>
            <a:ext cx="3877056" cy="4572000"/>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10" name="Content Placeholder 2"/>
          <p:cNvSpPr>
            <a:spLocks noGrp="1"/>
          </p:cNvSpPr>
          <p:nvPr>
            <p:ph sz="quarter" idx="29"/>
          </p:nvPr>
        </p:nvSpPr>
        <p:spPr>
          <a:xfrm>
            <a:off x="4819269" y="1230313"/>
            <a:ext cx="3877056" cy="4572000"/>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6745560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 Vertical + ms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11" name="TextBox 10">
            <a:extLst>
              <a:ext uri="{FF2B5EF4-FFF2-40B4-BE49-F238E27FC236}">
                <a16:creationId xmlns:a16="http://schemas.microsoft.com/office/drawing/2014/main" id="{373EDABB-78CB-D44F-9663-02F5FCB98635}"/>
              </a:ext>
            </a:extLst>
          </p:cNvPr>
          <p:cNvSpPr txBox="1"/>
          <p:nvPr userDrawn="1"/>
        </p:nvSpPr>
        <p:spPr>
          <a:xfrm>
            <a:off x="865239" y="943897"/>
            <a:ext cx="0" cy="0"/>
          </a:xfrm>
          <a:prstGeom prst="rect">
            <a:avLst/>
          </a:prstGeom>
          <a:noFill/>
        </p:spPr>
        <p:txBody>
          <a:bodyPr wrap="none" lIns="0" tIns="0" rIns="0" bIns="0" rtlCol="0">
            <a:normAutofit fontScale="25000" lnSpcReduction="20000"/>
          </a:bodyPr>
          <a:lstStyle/>
          <a:p>
            <a:endParaRPr lang="en-US" sz="1600" baseline="0" dirty="0"/>
          </a:p>
        </p:txBody>
      </p:sp>
      <p:sp>
        <p:nvSpPr>
          <p:cNvPr id="12" name="TextBox 11">
            <a:extLst>
              <a:ext uri="{FF2B5EF4-FFF2-40B4-BE49-F238E27FC236}">
                <a16:creationId xmlns:a16="http://schemas.microsoft.com/office/drawing/2014/main" id="{FF838693-BB76-8B49-B0B6-10B1AB897DE8}"/>
              </a:ext>
            </a:extLst>
          </p:cNvPr>
          <p:cNvSpPr txBox="1"/>
          <p:nvPr userDrawn="1"/>
        </p:nvSpPr>
        <p:spPr>
          <a:xfrm>
            <a:off x="1140542" y="983226"/>
            <a:ext cx="0" cy="0"/>
          </a:xfrm>
          <a:prstGeom prst="rect">
            <a:avLst/>
          </a:prstGeom>
          <a:noFill/>
        </p:spPr>
        <p:txBody>
          <a:bodyPr wrap="none" lIns="0" tIns="0" rIns="0" bIns="0" rtlCol="0">
            <a:normAutofit fontScale="25000" lnSpcReduction="20000"/>
          </a:bodyPr>
          <a:lstStyle/>
          <a:p>
            <a:endParaRPr lang="en-US" sz="1600" baseline="0" dirty="0"/>
          </a:p>
        </p:txBody>
      </p:sp>
      <p:sp>
        <p:nvSpPr>
          <p:cNvPr id="13" name="TextBox 12">
            <a:extLst>
              <a:ext uri="{FF2B5EF4-FFF2-40B4-BE49-F238E27FC236}">
                <a16:creationId xmlns:a16="http://schemas.microsoft.com/office/drawing/2014/main" id="{22ADBA04-7A3A-A245-9188-A96229F5392E}"/>
              </a:ext>
            </a:extLst>
          </p:cNvPr>
          <p:cNvSpPr txBox="1"/>
          <p:nvPr userDrawn="1"/>
        </p:nvSpPr>
        <p:spPr>
          <a:xfrm>
            <a:off x="1533832" y="973394"/>
            <a:ext cx="0" cy="0"/>
          </a:xfrm>
          <a:prstGeom prst="rect">
            <a:avLst/>
          </a:prstGeom>
          <a:noFill/>
        </p:spPr>
        <p:txBody>
          <a:bodyPr wrap="none" lIns="0" tIns="0" rIns="0" bIns="0" rtlCol="0">
            <a:normAutofit fontScale="25000" lnSpcReduction="20000"/>
          </a:bodyPr>
          <a:lstStyle/>
          <a:p>
            <a:endParaRPr lang="en-US" sz="1600" baseline="0" dirty="0"/>
          </a:p>
        </p:txBody>
      </p:sp>
      <p:sp>
        <p:nvSpPr>
          <p:cNvPr id="19" name="Text Placeholder 8">
            <a:extLst>
              <a:ext uri="{FF2B5EF4-FFF2-40B4-BE49-F238E27FC236}">
                <a16:creationId xmlns:a16="http://schemas.microsoft.com/office/drawing/2014/main" id="{59E41054-7421-AB43-87A8-85640931EE05}"/>
              </a:ext>
            </a:extLst>
          </p:cNvPr>
          <p:cNvSpPr>
            <a:spLocks noGrp="1"/>
          </p:cNvSpPr>
          <p:nvPr>
            <p:ph type="body" sz="quarter" idx="20" hasCustomPrompt="1"/>
          </p:nvPr>
        </p:nvSpPr>
        <p:spPr>
          <a:xfrm>
            <a:off x="463868" y="771144"/>
            <a:ext cx="8222932" cy="451382"/>
          </a:xfrm>
          <a:prstGeom prst="rect">
            <a:avLst/>
          </a:prstGeom>
        </p:spPr>
        <p:txBody>
          <a:bodyPr anchor="ctr">
            <a:noAutofit/>
          </a:bodyPr>
          <a:lstStyle>
            <a:lvl1pPr>
              <a:lnSpc>
                <a:spcPct val="100000"/>
              </a:lnSpc>
              <a:spcBef>
                <a:spcPts val="0"/>
              </a:spcBef>
              <a:defRPr sz="1100" b="1">
                <a:solidFill>
                  <a:schemeClr val="accent1"/>
                </a:solidFill>
              </a:defRPr>
            </a:lvl1pPr>
          </a:lstStyle>
          <a:p>
            <a:pPr lvl="0"/>
            <a:r>
              <a:rPr lang="en-US" dirty="0"/>
              <a:t>Insert key message and takeaways.</a:t>
            </a:r>
          </a:p>
        </p:txBody>
      </p:sp>
      <p:sp>
        <p:nvSpPr>
          <p:cNvPr id="21" name="Text Placeholder 8">
            <a:extLst>
              <a:ext uri="{FF2B5EF4-FFF2-40B4-BE49-F238E27FC236}">
                <a16:creationId xmlns:a16="http://schemas.microsoft.com/office/drawing/2014/main" id="{F154ED3E-2AFA-D34F-B645-C913FDA79267}"/>
              </a:ext>
            </a:extLst>
          </p:cNvPr>
          <p:cNvSpPr>
            <a:spLocks noGrp="1"/>
          </p:cNvSpPr>
          <p:nvPr>
            <p:ph type="body" sz="quarter" idx="21" hasCustomPrompt="1"/>
          </p:nvPr>
        </p:nvSpPr>
        <p:spPr>
          <a:xfrm>
            <a:off x="800100" y="6331350"/>
            <a:ext cx="7140133" cy="451382"/>
          </a:xfrm>
          <a:prstGeom prst="rect">
            <a:avLst/>
          </a:prstGeom>
        </p:spPr>
        <p:txBody>
          <a:bodyPr anchor="t">
            <a:noAutofit/>
          </a:bodyPr>
          <a:lstStyle>
            <a:lvl1pPr>
              <a:lnSpc>
                <a:spcPct val="100000"/>
              </a:lnSpc>
              <a:spcBef>
                <a:spcPts val="0"/>
              </a:spcBef>
              <a:defRPr sz="600" b="0">
                <a:solidFill>
                  <a:schemeClr val="tx1"/>
                </a:solidFill>
              </a:defRPr>
            </a:lvl1pPr>
          </a:lstStyle>
          <a:p>
            <a:pPr lvl="0"/>
            <a:r>
              <a:rPr lang="en-US" dirty="0"/>
              <a:t>Note:	Blank notes first (no footnote), details spaced with Tab after “Note:”. Note, not Notes:</a:t>
            </a:r>
          </a:p>
          <a:p>
            <a:pPr lvl="0"/>
            <a:r>
              <a:rPr lang="en-US" dirty="0"/>
              <a:t>	(1) numbered notes second, (2) consecutively</a:t>
            </a:r>
          </a:p>
          <a:p>
            <a:pPr lvl="0"/>
            <a:r>
              <a:rPr lang="en-US" dirty="0"/>
              <a:t>Source:	Sources listed alphabetical, or in order of importance, details spaced with Tab after “Source:”</a:t>
            </a:r>
          </a:p>
        </p:txBody>
      </p:sp>
      <p:sp>
        <p:nvSpPr>
          <p:cNvPr id="15" name="Text Placeholder 30"/>
          <p:cNvSpPr>
            <a:spLocks noGrp="1"/>
          </p:cNvSpPr>
          <p:nvPr>
            <p:ph type="body" sz="quarter" idx="46" hasCustomPrompt="1"/>
          </p:nvPr>
        </p:nvSpPr>
        <p:spPr>
          <a:xfrm>
            <a:off x="457075" y="1231900"/>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16" name="Text Placeholder 30"/>
          <p:cNvSpPr>
            <a:spLocks noGrp="1"/>
          </p:cNvSpPr>
          <p:nvPr>
            <p:ph type="body" sz="quarter" idx="47" hasCustomPrompt="1"/>
          </p:nvPr>
        </p:nvSpPr>
        <p:spPr>
          <a:xfrm>
            <a:off x="4812116" y="1231900"/>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14" name="Content Placeholder 2"/>
          <p:cNvSpPr>
            <a:spLocks noGrp="1"/>
          </p:cNvSpPr>
          <p:nvPr>
            <p:ph sz="quarter" idx="27"/>
          </p:nvPr>
        </p:nvSpPr>
        <p:spPr>
          <a:xfrm>
            <a:off x="464757" y="1417638"/>
            <a:ext cx="3877056" cy="4572000"/>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17" name="Content Placeholder 2"/>
          <p:cNvSpPr>
            <a:spLocks noGrp="1"/>
          </p:cNvSpPr>
          <p:nvPr>
            <p:ph sz="quarter" idx="29"/>
          </p:nvPr>
        </p:nvSpPr>
        <p:spPr>
          <a:xfrm>
            <a:off x="4819269" y="1420813"/>
            <a:ext cx="3877056" cy="4572000"/>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02574795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 Columns + t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14" name="Text Placeholder 8">
            <a:extLst>
              <a:ext uri="{FF2B5EF4-FFF2-40B4-BE49-F238E27FC236}">
                <a16:creationId xmlns:a16="http://schemas.microsoft.com/office/drawing/2014/main" id="{6CFFDBF8-BCE2-3D4C-90FB-9A47108D1935}"/>
              </a:ext>
            </a:extLst>
          </p:cNvPr>
          <p:cNvSpPr>
            <a:spLocks noGrp="1"/>
          </p:cNvSpPr>
          <p:nvPr>
            <p:ph type="body" sz="quarter" idx="21" hasCustomPrompt="1"/>
          </p:nvPr>
        </p:nvSpPr>
        <p:spPr>
          <a:xfrm>
            <a:off x="800100" y="6331350"/>
            <a:ext cx="7140133" cy="451382"/>
          </a:xfrm>
          <a:prstGeom prst="rect">
            <a:avLst/>
          </a:prstGeom>
        </p:spPr>
        <p:txBody>
          <a:bodyPr anchor="t">
            <a:noAutofit/>
          </a:bodyPr>
          <a:lstStyle>
            <a:lvl1pPr>
              <a:lnSpc>
                <a:spcPct val="100000"/>
              </a:lnSpc>
              <a:spcBef>
                <a:spcPts val="0"/>
              </a:spcBef>
              <a:defRPr sz="600" b="0">
                <a:solidFill>
                  <a:schemeClr val="tx1"/>
                </a:solidFill>
              </a:defRPr>
            </a:lvl1pPr>
          </a:lstStyle>
          <a:p>
            <a:pPr lvl="0"/>
            <a:r>
              <a:rPr lang="en-US" dirty="0"/>
              <a:t>Note:	Blank notes first (no footnote), details spaced with Tab after “Note:”. Note, not Notes:</a:t>
            </a:r>
          </a:p>
          <a:p>
            <a:pPr lvl="0"/>
            <a:r>
              <a:rPr lang="en-US" dirty="0"/>
              <a:t>	(1) numbered notes second, (2) consecutively</a:t>
            </a:r>
          </a:p>
          <a:p>
            <a:pPr lvl="0"/>
            <a:r>
              <a:rPr lang="en-US" dirty="0"/>
              <a:t>Source:	Sources listed alphabetical, or in order of importance, details spaced with Tab after “Source:”</a:t>
            </a:r>
          </a:p>
        </p:txBody>
      </p:sp>
      <p:sp>
        <p:nvSpPr>
          <p:cNvPr id="11" name="Text Placeholder 30"/>
          <p:cNvSpPr>
            <a:spLocks noGrp="1"/>
          </p:cNvSpPr>
          <p:nvPr>
            <p:ph type="body" sz="quarter" idx="22" hasCustomPrompt="1"/>
          </p:nvPr>
        </p:nvSpPr>
        <p:spPr>
          <a:xfrm>
            <a:off x="464311" y="1056195"/>
            <a:ext cx="1983614"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12" name="Text Placeholder 30"/>
          <p:cNvSpPr>
            <a:spLocks noGrp="1"/>
          </p:cNvSpPr>
          <p:nvPr>
            <p:ph type="body" sz="quarter" idx="29" hasCustomPrompt="1"/>
          </p:nvPr>
        </p:nvSpPr>
        <p:spPr>
          <a:xfrm>
            <a:off x="2773171" y="1062233"/>
            <a:ext cx="5916168"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13" name="Content Placeholder 2"/>
          <p:cNvSpPr>
            <a:spLocks noGrp="1"/>
          </p:cNvSpPr>
          <p:nvPr>
            <p:ph sz="quarter" idx="27"/>
          </p:nvPr>
        </p:nvSpPr>
        <p:spPr>
          <a:xfrm>
            <a:off x="461963" y="1239838"/>
            <a:ext cx="1975104" cy="4572000"/>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15" name="Content Placeholder 2"/>
          <p:cNvSpPr>
            <a:spLocks noGrp="1"/>
          </p:cNvSpPr>
          <p:nvPr>
            <p:ph sz="quarter" idx="30"/>
          </p:nvPr>
        </p:nvSpPr>
        <p:spPr>
          <a:xfrm>
            <a:off x="2769045" y="1250950"/>
            <a:ext cx="5916168" cy="4572000"/>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2031598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 quad">
    <p:spTree>
      <p:nvGrpSpPr>
        <p:cNvPr id="1" name=""/>
        <p:cNvGrpSpPr/>
        <p:nvPr/>
      </p:nvGrpSpPr>
      <p:grpSpPr>
        <a:xfrm>
          <a:off x="0" y="0"/>
          <a:ext cx="0" cy="0"/>
          <a:chOff x="0" y="0"/>
          <a:chExt cx="0" cy="0"/>
        </a:xfrm>
      </p:grpSpPr>
      <p:sp>
        <p:nvSpPr>
          <p:cNvPr id="2" name="Title 1"/>
          <p:cNvSpPr>
            <a:spLocks noGrp="1"/>
          </p:cNvSpPr>
          <p:nvPr>
            <p:ph type="title"/>
          </p:nvPr>
        </p:nvSpPr>
        <p:spPr>
          <a:xfrm>
            <a:off x="457200" y="329570"/>
            <a:ext cx="8229600" cy="385619"/>
          </a:xfrm>
        </p:spPr>
        <p:txBody>
          <a:bodyPr/>
          <a:lstStyle/>
          <a:p>
            <a:r>
              <a:rPr lang="en-US" dirty="0"/>
              <a:t>Click to edit Master title style</a:t>
            </a:r>
          </a:p>
        </p:txBody>
      </p:sp>
      <p:sp>
        <p:nvSpPr>
          <p:cNvPr id="4" name="TextBox 3"/>
          <p:cNvSpPr txBox="1"/>
          <p:nvPr userDrawn="1"/>
        </p:nvSpPr>
        <p:spPr>
          <a:xfrm>
            <a:off x="7844883" y="6478859"/>
            <a:ext cx="914400" cy="914400"/>
          </a:xfrm>
          <a:prstGeom prst="rect">
            <a:avLst/>
          </a:prstGeom>
          <a:noFill/>
        </p:spPr>
        <p:txBody>
          <a:bodyPr wrap="none" lIns="0" tIns="0" rIns="0" bIns="0" rtlCol="0">
            <a:normAutofit/>
          </a:bodyPr>
          <a:lstStyle/>
          <a:p>
            <a:endParaRPr lang="en-US" sz="1600" baseline="0" dirty="0"/>
          </a:p>
        </p:txBody>
      </p:sp>
      <p:sp>
        <p:nvSpPr>
          <p:cNvPr id="6" name="TextBox 5"/>
          <p:cNvSpPr txBox="1"/>
          <p:nvPr userDrawn="1"/>
        </p:nvSpPr>
        <p:spPr>
          <a:xfrm>
            <a:off x="7783551" y="6322741"/>
            <a:ext cx="914400" cy="914400"/>
          </a:xfrm>
          <a:prstGeom prst="rect">
            <a:avLst/>
          </a:prstGeom>
          <a:noFill/>
        </p:spPr>
        <p:txBody>
          <a:bodyPr wrap="none" lIns="0" tIns="0" rIns="0" bIns="0" rtlCol="0">
            <a:normAutofit/>
          </a:bodyPr>
          <a:lstStyle/>
          <a:p>
            <a:endParaRPr lang="en-US" sz="1600" baseline="0" dirty="0"/>
          </a:p>
        </p:txBody>
      </p:sp>
      <p:sp>
        <p:nvSpPr>
          <p:cNvPr id="10" name="TextBox 9"/>
          <p:cNvSpPr txBox="1"/>
          <p:nvPr userDrawn="1"/>
        </p:nvSpPr>
        <p:spPr>
          <a:xfrm>
            <a:off x="7622816" y="6225272"/>
            <a:ext cx="914400" cy="914400"/>
          </a:xfrm>
          <a:prstGeom prst="rect">
            <a:avLst/>
          </a:prstGeom>
          <a:noFill/>
        </p:spPr>
        <p:txBody>
          <a:bodyPr wrap="none" lIns="0" tIns="0" rIns="0" bIns="0" rtlCol="0">
            <a:normAutofit/>
          </a:bodyPr>
          <a:lstStyle/>
          <a:p>
            <a:endParaRPr lang="en-US" sz="1600" baseline="0" dirty="0"/>
          </a:p>
        </p:txBody>
      </p:sp>
      <p:sp>
        <p:nvSpPr>
          <p:cNvPr id="5" name="TextBox 4">
            <a:extLst>
              <a:ext uri="{FF2B5EF4-FFF2-40B4-BE49-F238E27FC236}">
                <a16:creationId xmlns:a16="http://schemas.microsoft.com/office/drawing/2014/main" id="{49A3E5B6-B991-9540-96D4-55CAB1FA3C97}"/>
              </a:ext>
            </a:extLst>
          </p:cNvPr>
          <p:cNvSpPr txBox="1"/>
          <p:nvPr userDrawn="1"/>
        </p:nvSpPr>
        <p:spPr>
          <a:xfrm>
            <a:off x="865239" y="943897"/>
            <a:ext cx="0" cy="0"/>
          </a:xfrm>
          <a:prstGeom prst="rect">
            <a:avLst/>
          </a:prstGeom>
          <a:noFill/>
        </p:spPr>
        <p:txBody>
          <a:bodyPr wrap="none" lIns="0" tIns="0" rIns="0" bIns="0" rtlCol="0">
            <a:normAutofit fontScale="25000" lnSpcReduction="20000"/>
          </a:bodyPr>
          <a:lstStyle/>
          <a:p>
            <a:endParaRPr lang="en-US" sz="1600" baseline="0" dirty="0"/>
          </a:p>
        </p:txBody>
      </p:sp>
      <p:sp>
        <p:nvSpPr>
          <p:cNvPr id="7" name="TextBox 6">
            <a:extLst>
              <a:ext uri="{FF2B5EF4-FFF2-40B4-BE49-F238E27FC236}">
                <a16:creationId xmlns:a16="http://schemas.microsoft.com/office/drawing/2014/main" id="{2DFDAC9F-56FC-3C47-9CDB-562E7267BD21}"/>
              </a:ext>
            </a:extLst>
          </p:cNvPr>
          <p:cNvSpPr txBox="1"/>
          <p:nvPr userDrawn="1"/>
        </p:nvSpPr>
        <p:spPr>
          <a:xfrm>
            <a:off x="1140542" y="983226"/>
            <a:ext cx="0" cy="0"/>
          </a:xfrm>
          <a:prstGeom prst="rect">
            <a:avLst/>
          </a:prstGeom>
          <a:noFill/>
        </p:spPr>
        <p:txBody>
          <a:bodyPr wrap="none" lIns="0" tIns="0" rIns="0" bIns="0" rtlCol="0">
            <a:normAutofit fontScale="25000" lnSpcReduction="20000"/>
          </a:bodyPr>
          <a:lstStyle/>
          <a:p>
            <a:endParaRPr lang="en-US" sz="1600" baseline="0" dirty="0"/>
          </a:p>
        </p:txBody>
      </p:sp>
      <p:sp>
        <p:nvSpPr>
          <p:cNvPr id="13" name="TextBox 12">
            <a:extLst>
              <a:ext uri="{FF2B5EF4-FFF2-40B4-BE49-F238E27FC236}">
                <a16:creationId xmlns:a16="http://schemas.microsoft.com/office/drawing/2014/main" id="{82924C11-F077-CF4A-82B9-E368C2B0C574}"/>
              </a:ext>
            </a:extLst>
          </p:cNvPr>
          <p:cNvSpPr txBox="1"/>
          <p:nvPr userDrawn="1"/>
        </p:nvSpPr>
        <p:spPr>
          <a:xfrm>
            <a:off x="1533832" y="973394"/>
            <a:ext cx="0" cy="0"/>
          </a:xfrm>
          <a:prstGeom prst="rect">
            <a:avLst/>
          </a:prstGeom>
          <a:noFill/>
        </p:spPr>
        <p:txBody>
          <a:bodyPr wrap="none" lIns="0" tIns="0" rIns="0" bIns="0" rtlCol="0">
            <a:normAutofit fontScale="25000" lnSpcReduction="20000"/>
          </a:bodyPr>
          <a:lstStyle/>
          <a:p>
            <a:endParaRPr lang="en-US" sz="1600" baseline="0" dirty="0"/>
          </a:p>
        </p:txBody>
      </p:sp>
      <p:sp>
        <p:nvSpPr>
          <p:cNvPr id="27" name="Text Placeholder 8">
            <a:extLst>
              <a:ext uri="{FF2B5EF4-FFF2-40B4-BE49-F238E27FC236}">
                <a16:creationId xmlns:a16="http://schemas.microsoft.com/office/drawing/2014/main" id="{B0E6B1F1-2563-4347-99CD-14FFB8E1E43D}"/>
              </a:ext>
            </a:extLst>
          </p:cNvPr>
          <p:cNvSpPr>
            <a:spLocks noGrp="1"/>
          </p:cNvSpPr>
          <p:nvPr>
            <p:ph type="body" sz="quarter" idx="20" hasCustomPrompt="1"/>
          </p:nvPr>
        </p:nvSpPr>
        <p:spPr>
          <a:xfrm>
            <a:off x="463868" y="771144"/>
            <a:ext cx="8222932" cy="451382"/>
          </a:xfrm>
          <a:prstGeom prst="rect">
            <a:avLst/>
          </a:prstGeom>
        </p:spPr>
        <p:txBody>
          <a:bodyPr anchor="ctr">
            <a:noAutofit/>
          </a:bodyPr>
          <a:lstStyle>
            <a:lvl1pPr>
              <a:lnSpc>
                <a:spcPct val="100000"/>
              </a:lnSpc>
              <a:spcBef>
                <a:spcPts val="0"/>
              </a:spcBef>
              <a:defRPr sz="1100" b="1">
                <a:solidFill>
                  <a:schemeClr val="accent1"/>
                </a:solidFill>
              </a:defRPr>
            </a:lvl1pPr>
          </a:lstStyle>
          <a:p>
            <a:pPr lvl="0"/>
            <a:r>
              <a:rPr lang="en-US" dirty="0"/>
              <a:t>Insert key message and takeaways.</a:t>
            </a:r>
          </a:p>
        </p:txBody>
      </p:sp>
      <p:sp>
        <p:nvSpPr>
          <p:cNvPr id="29" name="Text Placeholder 8">
            <a:extLst>
              <a:ext uri="{FF2B5EF4-FFF2-40B4-BE49-F238E27FC236}">
                <a16:creationId xmlns:a16="http://schemas.microsoft.com/office/drawing/2014/main" id="{F5B3A221-3C9C-6A42-B0D9-6C7FFF98A639}"/>
              </a:ext>
            </a:extLst>
          </p:cNvPr>
          <p:cNvSpPr>
            <a:spLocks noGrp="1"/>
          </p:cNvSpPr>
          <p:nvPr>
            <p:ph type="body" sz="quarter" idx="21" hasCustomPrompt="1"/>
          </p:nvPr>
        </p:nvSpPr>
        <p:spPr>
          <a:xfrm>
            <a:off x="800100" y="6331350"/>
            <a:ext cx="7140133" cy="451382"/>
          </a:xfrm>
          <a:prstGeom prst="rect">
            <a:avLst/>
          </a:prstGeom>
        </p:spPr>
        <p:txBody>
          <a:bodyPr anchor="t">
            <a:noAutofit/>
          </a:bodyPr>
          <a:lstStyle>
            <a:lvl1pPr>
              <a:lnSpc>
                <a:spcPct val="100000"/>
              </a:lnSpc>
              <a:spcBef>
                <a:spcPts val="0"/>
              </a:spcBef>
              <a:defRPr sz="600" b="0">
                <a:solidFill>
                  <a:schemeClr val="tx1"/>
                </a:solidFill>
              </a:defRPr>
            </a:lvl1pPr>
          </a:lstStyle>
          <a:p>
            <a:pPr lvl="0"/>
            <a:r>
              <a:rPr lang="en-US" dirty="0"/>
              <a:t>Note:	Blank notes first (no footnote), details spaced with Tab after “Note:”. Note, not Notes:</a:t>
            </a:r>
          </a:p>
          <a:p>
            <a:pPr lvl="0"/>
            <a:r>
              <a:rPr lang="en-US" dirty="0"/>
              <a:t>	(1) numbered notes second, (2) consecutively</a:t>
            </a:r>
          </a:p>
          <a:p>
            <a:pPr lvl="0"/>
            <a:r>
              <a:rPr lang="en-US" dirty="0"/>
              <a:t>Source:	Sources listed alphabetical, or in order of importance, details spaced with Tab after “Source:”</a:t>
            </a:r>
          </a:p>
        </p:txBody>
      </p:sp>
      <p:sp>
        <p:nvSpPr>
          <p:cNvPr id="23" name="Text Placeholder 30"/>
          <p:cNvSpPr>
            <a:spLocks noGrp="1"/>
          </p:cNvSpPr>
          <p:nvPr>
            <p:ph type="body" sz="quarter" idx="46" hasCustomPrompt="1"/>
          </p:nvPr>
        </p:nvSpPr>
        <p:spPr>
          <a:xfrm>
            <a:off x="469345" y="1231900"/>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24" name="Text Placeholder 30"/>
          <p:cNvSpPr>
            <a:spLocks noGrp="1"/>
          </p:cNvSpPr>
          <p:nvPr>
            <p:ph type="body" sz="quarter" idx="47" hasCustomPrompt="1"/>
          </p:nvPr>
        </p:nvSpPr>
        <p:spPr>
          <a:xfrm>
            <a:off x="4808274" y="1228423"/>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25" name="Text Placeholder 30"/>
          <p:cNvSpPr>
            <a:spLocks noGrp="1"/>
          </p:cNvSpPr>
          <p:nvPr>
            <p:ph type="body" sz="quarter" idx="48" hasCustomPrompt="1"/>
          </p:nvPr>
        </p:nvSpPr>
        <p:spPr>
          <a:xfrm>
            <a:off x="466330" y="3767408"/>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18" name="Content Placeholder 2"/>
          <p:cNvSpPr>
            <a:spLocks noGrp="1"/>
          </p:cNvSpPr>
          <p:nvPr>
            <p:ph sz="quarter" idx="27"/>
          </p:nvPr>
        </p:nvSpPr>
        <p:spPr>
          <a:xfrm>
            <a:off x="461963" y="1420813"/>
            <a:ext cx="3886200" cy="2276856"/>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19" name="Content Placeholder 2"/>
          <p:cNvSpPr>
            <a:spLocks noGrp="1"/>
          </p:cNvSpPr>
          <p:nvPr>
            <p:ph sz="quarter" idx="49"/>
          </p:nvPr>
        </p:nvSpPr>
        <p:spPr>
          <a:xfrm>
            <a:off x="461963" y="3951288"/>
            <a:ext cx="3886200" cy="2276856"/>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20" name="Content Placeholder 2"/>
          <p:cNvSpPr>
            <a:spLocks noGrp="1"/>
          </p:cNvSpPr>
          <p:nvPr>
            <p:ph sz="quarter" idx="50"/>
          </p:nvPr>
        </p:nvSpPr>
        <p:spPr>
          <a:xfrm>
            <a:off x="4813300" y="1422019"/>
            <a:ext cx="3886200" cy="4828032"/>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4179827222"/>
      </p:ext>
    </p:extLst>
  </p:cSld>
  <p:clrMapOvr>
    <a:masterClrMapping/>
  </p:clrMapOvr>
  <p:extLst>
    <p:ext uri="{DCECCB84-F9BA-43D5-87BE-67443E8EF086}">
      <p15:sldGuideLst xmlns:p15="http://schemas.microsoft.com/office/powerpoint/2012/main">
        <p15:guide id="1" orient="horz" pos="2160"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 Quad + sub">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15" name="Text Placeholder 8">
            <a:extLst>
              <a:ext uri="{FF2B5EF4-FFF2-40B4-BE49-F238E27FC236}">
                <a16:creationId xmlns:a16="http://schemas.microsoft.com/office/drawing/2014/main" id="{003A4B53-34FE-8A46-A687-3C090B09D98B}"/>
              </a:ext>
            </a:extLst>
          </p:cNvPr>
          <p:cNvSpPr>
            <a:spLocks noGrp="1"/>
          </p:cNvSpPr>
          <p:nvPr>
            <p:ph type="body" sz="quarter" idx="21" hasCustomPrompt="1"/>
          </p:nvPr>
        </p:nvSpPr>
        <p:spPr>
          <a:xfrm>
            <a:off x="800100" y="6331350"/>
            <a:ext cx="7140133" cy="451382"/>
          </a:xfrm>
          <a:prstGeom prst="rect">
            <a:avLst/>
          </a:prstGeom>
        </p:spPr>
        <p:txBody>
          <a:bodyPr anchor="t">
            <a:noAutofit/>
          </a:bodyPr>
          <a:lstStyle>
            <a:lvl1pPr>
              <a:lnSpc>
                <a:spcPct val="100000"/>
              </a:lnSpc>
              <a:spcBef>
                <a:spcPts val="0"/>
              </a:spcBef>
              <a:defRPr sz="600" b="0">
                <a:solidFill>
                  <a:schemeClr val="tx1"/>
                </a:solidFill>
              </a:defRPr>
            </a:lvl1pPr>
          </a:lstStyle>
          <a:p>
            <a:pPr lvl="0"/>
            <a:r>
              <a:rPr lang="en-US" dirty="0"/>
              <a:t>Note:	Blank notes first (no footnote), details spaced with Tab after “Note:”. Note, not Notes:</a:t>
            </a:r>
          </a:p>
          <a:p>
            <a:pPr lvl="0"/>
            <a:r>
              <a:rPr lang="en-US" dirty="0"/>
              <a:t>	(1) numbered notes second, (2) consecutively</a:t>
            </a:r>
          </a:p>
          <a:p>
            <a:pPr lvl="0"/>
            <a:r>
              <a:rPr lang="en-US" dirty="0"/>
              <a:t>Source:	Sources listed alphabetical, or in order of importance, details spaced with Tab after “Source:”</a:t>
            </a:r>
          </a:p>
        </p:txBody>
      </p:sp>
      <p:sp>
        <p:nvSpPr>
          <p:cNvPr id="30" name="Content Placeholder 2">
            <a:extLst>
              <a:ext uri="{FF2B5EF4-FFF2-40B4-BE49-F238E27FC236}">
                <a16:creationId xmlns:a16="http://schemas.microsoft.com/office/drawing/2014/main" id="{510AB690-D793-5C46-9D3F-48ACF5E06729}"/>
              </a:ext>
            </a:extLst>
          </p:cNvPr>
          <p:cNvSpPr>
            <a:spLocks noGrp="1"/>
          </p:cNvSpPr>
          <p:nvPr>
            <p:ph idx="23" hasCustomPrompt="1"/>
          </p:nvPr>
        </p:nvSpPr>
        <p:spPr>
          <a:xfrm>
            <a:off x="466480" y="1260648"/>
            <a:ext cx="3886200" cy="275078"/>
          </a:xfrm>
          <a:prstGeom prst="rect">
            <a:avLst/>
          </a:prstGeom>
        </p:spPr>
        <p:txBody>
          <a:bodyPr/>
          <a:lstStyle>
            <a:lvl1pPr>
              <a:lnSpc>
                <a:spcPts val="1500"/>
              </a:lnSpc>
              <a:spcBef>
                <a:spcPts val="600"/>
              </a:spcBef>
              <a:defRPr sz="1000" b="1" baseline="0">
                <a:solidFill>
                  <a:schemeClr val="accent1"/>
                </a:solidFill>
              </a:defRPr>
            </a:lvl1pPr>
            <a:lvl2pPr marL="357188" indent="-173037">
              <a:lnSpc>
                <a:spcPct val="100000"/>
              </a:lnSpc>
              <a:spcBef>
                <a:spcPts val="350"/>
              </a:spcBef>
              <a:buClr>
                <a:srgbClr val="7A988D">
                  <a:lumMod val="75000"/>
                </a:srgbClr>
              </a:buClr>
              <a:buSzPct val="100000"/>
              <a:buFont typeface="Arial"/>
              <a:buChar char="–"/>
              <a:defRPr sz="1000"/>
            </a:lvl2pPr>
            <a:lvl3pPr>
              <a:lnSpc>
                <a:spcPts val="1300"/>
              </a:lnSpc>
              <a:spcBef>
                <a:spcPts val="600"/>
              </a:spcBef>
              <a:defRPr sz="1000"/>
            </a:lvl3pPr>
            <a:lvl4pPr>
              <a:lnSpc>
                <a:spcPts val="1200"/>
              </a:lnSpc>
              <a:spcBef>
                <a:spcPts val="600"/>
              </a:spcBef>
              <a:defRPr sz="900"/>
            </a:lvl4pPr>
            <a:lvl5pPr>
              <a:lnSpc>
                <a:spcPts val="1500"/>
              </a:lnSpc>
              <a:spcBef>
                <a:spcPts val="600"/>
              </a:spcBef>
              <a:defRPr sz="1200" baseline="0"/>
            </a:lvl5pPr>
          </a:lstStyle>
          <a:p>
            <a:pPr lvl="0"/>
            <a:r>
              <a:rPr lang="en-US" dirty="0"/>
              <a:t>[Message]</a:t>
            </a:r>
            <a:endParaRPr lang="en-US" altLang="ja-JP" dirty="0">
              <a:solidFill>
                <a:srgbClr val="000000"/>
              </a:solidFill>
              <a:cs typeface="Arial" pitchFamily="34" charset="0"/>
            </a:endParaRPr>
          </a:p>
        </p:txBody>
      </p:sp>
      <p:sp>
        <p:nvSpPr>
          <p:cNvPr id="31" name="Content Placeholder 2">
            <a:extLst>
              <a:ext uri="{FF2B5EF4-FFF2-40B4-BE49-F238E27FC236}">
                <a16:creationId xmlns:a16="http://schemas.microsoft.com/office/drawing/2014/main" id="{39D12C23-1D2E-7A4C-9584-7D78D0486CBC}"/>
              </a:ext>
            </a:extLst>
          </p:cNvPr>
          <p:cNvSpPr>
            <a:spLocks noGrp="1"/>
          </p:cNvSpPr>
          <p:nvPr>
            <p:ph idx="24" hasCustomPrompt="1"/>
          </p:nvPr>
        </p:nvSpPr>
        <p:spPr>
          <a:xfrm>
            <a:off x="4807268" y="1260130"/>
            <a:ext cx="3886200" cy="275078"/>
          </a:xfrm>
          <a:prstGeom prst="rect">
            <a:avLst/>
          </a:prstGeom>
        </p:spPr>
        <p:txBody>
          <a:bodyPr/>
          <a:lstStyle>
            <a:lvl1pPr>
              <a:lnSpc>
                <a:spcPts val="1500"/>
              </a:lnSpc>
              <a:spcBef>
                <a:spcPts val="600"/>
              </a:spcBef>
              <a:defRPr sz="1000" b="1" baseline="0">
                <a:solidFill>
                  <a:schemeClr val="accent1"/>
                </a:solidFill>
              </a:defRPr>
            </a:lvl1pPr>
            <a:lvl2pPr marL="357188" indent="-173037">
              <a:lnSpc>
                <a:spcPct val="100000"/>
              </a:lnSpc>
              <a:spcBef>
                <a:spcPts val="350"/>
              </a:spcBef>
              <a:buClr>
                <a:srgbClr val="7A988D">
                  <a:lumMod val="75000"/>
                </a:srgbClr>
              </a:buClr>
              <a:buSzPct val="100000"/>
              <a:buFont typeface="Arial"/>
              <a:buChar char="–"/>
              <a:defRPr sz="1000"/>
            </a:lvl2pPr>
            <a:lvl3pPr>
              <a:lnSpc>
                <a:spcPts val="1300"/>
              </a:lnSpc>
              <a:spcBef>
                <a:spcPts val="600"/>
              </a:spcBef>
              <a:defRPr sz="1000"/>
            </a:lvl3pPr>
            <a:lvl4pPr>
              <a:lnSpc>
                <a:spcPts val="1200"/>
              </a:lnSpc>
              <a:spcBef>
                <a:spcPts val="600"/>
              </a:spcBef>
              <a:defRPr sz="900"/>
            </a:lvl4pPr>
            <a:lvl5pPr>
              <a:lnSpc>
                <a:spcPts val="1500"/>
              </a:lnSpc>
              <a:spcBef>
                <a:spcPts val="600"/>
              </a:spcBef>
              <a:defRPr sz="1200" baseline="0"/>
            </a:lvl5pPr>
          </a:lstStyle>
          <a:p>
            <a:pPr lvl="0"/>
            <a:r>
              <a:rPr lang="en-US" dirty="0"/>
              <a:t>[Message]</a:t>
            </a:r>
            <a:endParaRPr lang="en-US" altLang="ja-JP" dirty="0">
              <a:solidFill>
                <a:srgbClr val="000000"/>
              </a:solidFill>
              <a:cs typeface="Arial" pitchFamily="34" charset="0"/>
            </a:endParaRPr>
          </a:p>
        </p:txBody>
      </p:sp>
      <p:sp>
        <p:nvSpPr>
          <p:cNvPr id="32" name="Content Placeholder 2">
            <a:extLst>
              <a:ext uri="{FF2B5EF4-FFF2-40B4-BE49-F238E27FC236}">
                <a16:creationId xmlns:a16="http://schemas.microsoft.com/office/drawing/2014/main" id="{44AFDBD3-B3F2-0641-B0A0-C9AC8569CF56}"/>
              </a:ext>
            </a:extLst>
          </p:cNvPr>
          <p:cNvSpPr>
            <a:spLocks noGrp="1"/>
          </p:cNvSpPr>
          <p:nvPr>
            <p:ph idx="25" hasCustomPrompt="1"/>
          </p:nvPr>
        </p:nvSpPr>
        <p:spPr>
          <a:xfrm>
            <a:off x="466480" y="3772798"/>
            <a:ext cx="3886200" cy="275078"/>
          </a:xfrm>
          <a:prstGeom prst="rect">
            <a:avLst/>
          </a:prstGeom>
        </p:spPr>
        <p:txBody>
          <a:bodyPr/>
          <a:lstStyle>
            <a:lvl1pPr>
              <a:lnSpc>
                <a:spcPts val="1500"/>
              </a:lnSpc>
              <a:spcBef>
                <a:spcPts val="600"/>
              </a:spcBef>
              <a:defRPr sz="1000" b="1" baseline="0">
                <a:solidFill>
                  <a:schemeClr val="accent1"/>
                </a:solidFill>
              </a:defRPr>
            </a:lvl1pPr>
            <a:lvl2pPr marL="357188" indent="-173037">
              <a:lnSpc>
                <a:spcPct val="100000"/>
              </a:lnSpc>
              <a:spcBef>
                <a:spcPts val="350"/>
              </a:spcBef>
              <a:buClr>
                <a:srgbClr val="7A988D">
                  <a:lumMod val="75000"/>
                </a:srgbClr>
              </a:buClr>
              <a:buSzPct val="100000"/>
              <a:buFont typeface="Arial"/>
              <a:buChar char="–"/>
              <a:defRPr sz="1000"/>
            </a:lvl2pPr>
            <a:lvl3pPr>
              <a:lnSpc>
                <a:spcPts val="1300"/>
              </a:lnSpc>
              <a:spcBef>
                <a:spcPts val="600"/>
              </a:spcBef>
              <a:defRPr sz="1000"/>
            </a:lvl3pPr>
            <a:lvl4pPr>
              <a:lnSpc>
                <a:spcPts val="1200"/>
              </a:lnSpc>
              <a:spcBef>
                <a:spcPts val="600"/>
              </a:spcBef>
              <a:defRPr sz="900"/>
            </a:lvl4pPr>
            <a:lvl5pPr>
              <a:lnSpc>
                <a:spcPts val="1500"/>
              </a:lnSpc>
              <a:spcBef>
                <a:spcPts val="600"/>
              </a:spcBef>
              <a:defRPr sz="1200" baseline="0"/>
            </a:lvl5pPr>
          </a:lstStyle>
          <a:p>
            <a:pPr lvl="0"/>
            <a:r>
              <a:rPr lang="en-US" dirty="0"/>
              <a:t>[Message]</a:t>
            </a:r>
            <a:endParaRPr lang="en-US" altLang="ja-JP" dirty="0">
              <a:solidFill>
                <a:srgbClr val="000000"/>
              </a:solidFill>
              <a:cs typeface="Arial" pitchFamily="34" charset="0"/>
            </a:endParaRPr>
          </a:p>
        </p:txBody>
      </p:sp>
      <p:sp>
        <p:nvSpPr>
          <p:cNvPr id="33" name="Content Placeholder 2">
            <a:extLst>
              <a:ext uri="{FF2B5EF4-FFF2-40B4-BE49-F238E27FC236}">
                <a16:creationId xmlns:a16="http://schemas.microsoft.com/office/drawing/2014/main" id="{10C844D8-5C73-094A-BA4F-7F98670CEAE2}"/>
              </a:ext>
            </a:extLst>
          </p:cNvPr>
          <p:cNvSpPr>
            <a:spLocks noGrp="1"/>
          </p:cNvSpPr>
          <p:nvPr>
            <p:ph idx="26" hasCustomPrompt="1"/>
          </p:nvPr>
        </p:nvSpPr>
        <p:spPr>
          <a:xfrm>
            <a:off x="4807268" y="3766860"/>
            <a:ext cx="3886200" cy="275078"/>
          </a:xfrm>
          <a:prstGeom prst="rect">
            <a:avLst/>
          </a:prstGeom>
        </p:spPr>
        <p:txBody>
          <a:bodyPr/>
          <a:lstStyle>
            <a:lvl1pPr>
              <a:lnSpc>
                <a:spcPts val="1500"/>
              </a:lnSpc>
              <a:spcBef>
                <a:spcPts val="600"/>
              </a:spcBef>
              <a:defRPr sz="1000" b="1" baseline="0">
                <a:solidFill>
                  <a:schemeClr val="accent1"/>
                </a:solidFill>
              </a:defRPr>
            </a:lvl1pPr>
            <a:lvl2pPr marL="357188" indent="-173037">
              <a:lnSpc>
                <a:spcPct val="100000"/>
              </a:lnSpc>
              <a:spcBef>
                <a:spcPts val="350"/>
              </a:spcBef>
              <a:buClr>
                <a:srgbClr val="7A988D">
                  <a:lumMod val="75000"/>
                </a:srgbClr>
              </a:buClr>
              <a:buSzPct val="100000"/>
              <a:buFont typeface="Arial"/>
              <a:buChar char="–"/>
              <a:defRPr sz="1000"/>
            </a:lvl2pPr>
            <a:lvl3pPr>
              <a:lnSpc>
                <a:spcPts val="1300"/>
              </a:lnSpc>
              <a:spcBef>
                <a:spcPts val="600"/>
              </a:spcBef>
              <a:defRPr sz="1000"/>
            </a:lvl3pPr>
            <a:lvl4pPr>
              <a:lnSpc>
                <a:spcPts val="1200"/>
              </a:lnSpc>
              <a:spcBef>
                <a:spcPts val="600"/>
              </a:spcBef>
              <a:defRPr sz="900"/>
            </a:lvl4pPr>
            <a:lvl5pPr>
              <a:lnSpc>
                <a:spcPts val="1500"/>
              </a:lnSpc>
              <a:spcBef>
                <a:spcPts val="600"/>
              </a:spcBef>
              <a:defRPr sz="1200" baseline="0"/>
            </a:lvl5pPr>
          </a:lstStyle>
          <a:p>
            <a:pPr lvl="0"/>
            <a:r>
              <a:rPr lang="en-US" dirty="0"/>
              <a:t>[Message]</a:t>
            </a:r>
            <a:endParaRPr lang="en-US" altLang="ja-JP" dirty="0">
              <a:solidFill>
                <a:srgbClr val="000000"/>
              </a:solidFill>
              <a:cs typeface="Arial" pitchFamily="34" charset="0"/>
            </a:endParaRPr>
          </a:p>
        </p:txBody>
      </p:sp>
      <p:sp>
        <p:nvSpPr>
          <p:cNvPr id="34" name="Text Placeholder 30"/>
          <p:cNvSpPr>
            <a:spLocks noGrp="1"/>
          </p:cNvSpPr>
          <p:nvPr>
            <p:ph type="body" sz="quarter" idx="44" hasCustomPrompt="1"/>
          </p:nvPr>
        </p:nvSpPr>
        <p:spPr>
          <a:xfrm>
            <a:off x="466865" y="1054766"/>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35" name="Text Placeholder 30"/>
          <p:cNvSpPr>
            <a:spLocks noGrp="1"/>
          </p:cNvSpPr>
          <p:nvPr>
            <p:ph type="body" sz="quarter" idx="45" hasCustomPrompt="1"/>
          </p:nvPr>
        </p:nvSpPr>
        <p:spPr>
          <a:xfrm>
            <a:off x="4808000" y="1054766"/>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36" name="Text Placeholder 30"/>
          <p:cNvSpPr>
            <a:spLocks noGrp="1"/>
          </p:cNvSpPr>
          <p:nvPr>
            <p:ph type="body" sz="quarter" idx="46" hasCustomPrompt="1"/>
          </p:nvPr>
        </p:nvSpPr>
        <p:spPr>
          <a:xfrm>
            <a:off x="462859" y="3590277"/>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37" name="Text Placeholder 30"/>
          <p:cNvSpPr>
            <a:spLocks noGrp="1"/>
          </p:cNvSpPr>
          <p:nvPr>
            <p:ph type="body" sz="quarter" idx="47" hasCustomPrompt="1"/>
          </p:nvPr>
        </p:nvSpPr>
        <p:spPr>
          <a:xfrm>
            <a:off x="4808433" y="3586516"/>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17" name="Content Placeholder 2"/>
          <p:cNvSpPr>
            <a:spLocks noGrp="1"/>
          </p:cNvSpPr>
          <p:nvPr>
            <p:ph sz="quarter" idx="27"/>
          </p:nvPr>
        </p:nvSpPr>
        <p:spPr>
          <a:xfrm>
            <a:off x="461963" y="1544638"/>
            <a:ext cx="3886200" cy="2020824"/>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18" name="Content Placeholder 2"/>
          <p:cNvSpPr>
            <a:spLocks noGrp="1"/>
          </p:cNvSpPr>
          <p:nvPr>
            <p:ph sz="quarter" idx="48"/>
          </p:nvPr>
        </p:nvSpPr>
        <p:spPr>
          <a:xfrm>
            <a:off x="465138" y="4059238"/>
            <a:ext cx="3886200" cy="2020824"/>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19" name="Content Placeholder 2"/>
          <p:cNvSpPr>
            <a:spLocks noGrp="1"/>
          </p:cNvSpPr>
          <p:nvPr>
            <p:ph sz="quarter" idx="49"/>
          </p:nvPr>
        </p:nvSpPr>
        <p:spPr>
          <a:xfrm>
            <a:off x="4799013" y="4049713"/>
            <a:ext cx="3886200" cy="2020824"/>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20" name="Content Placeholder 2"/>
          <p:cNvSpPr>
            <a:spLocks noGrp="1"/>
          </p:cNvSpPr>
          <p:nvPr>
            <p:ph sz="quarter" idx="50"/>
          </p:nvPr>
        </p:nvSpPr>
        <p:spPr>
          <a:xfrm>
            <a:off x="4799013" y="1544701"/>
            <a:ext cx="3886200" cy="2020824"/>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991932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 Qua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Text Placeholder 30"/>
          <p:cNvSpPr>
            <a:spLocks noGrp="1"/>
          </p:cNvSpPr>
          <p:nvPr>
            <p:ph type="body" sz="quarter" idx="46" hasCustomPrompt="1"/>
          </p:nvPr>
        </p:nvSpPr>
        <p:spPr>
          <a:xfrm>
            <a:off x="467263" y="1043635"/>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9" name="Text Placeholder 30"/>
          <p:cNvSpPr>
            <a:spLocks noGrp="1"/>
          </p:cNvSpPr>
          <p:nvPr>
            <p:ph type="body" sz="quarter" idx="47" hasCustomPrompt="1"/>
          </p:nvPr>
        </p:nvSpPr>
        <p:spPr>
          <a:xfrm>
            <a:off x="4806220" y="1043635"/>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10" name="Text Placeholder 30"/>
          <p:cNvSpPr>
            <a:spLocks noGrp="1"/>
          </p:cNvSpPr>
          <p:nvPr>
            <p:ph type="body" sz="quarter" idx="48" hasCustomPrompt="1"/>
          </p:nvPr>
        </p:nvSpPr>
        <p:spPr>
          <a:xfrm>
            <a:off x="463846" y="3573530"/>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11" name="Text Placeholder 30"/>
          <p:cNvSpPr>
            <a:spLocks noGrp="1"/>
          </p:cNvSpPr>
          <p:nvPr>
            <p:ph type="body" sz="quarter" idx="49" hasCustomPrompt="1"/>
          </p:nvPr>
        </p:nvSpPr>
        <p:spPr>
          <a:xfrm>
            <a:off x="4806221" y="3577631"/>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12" name="Text Placeholder 8">
            <a:extLst>
              <a:ext uri="{FF2B5EF4-FFF2-40B4-BE49-F238E27FC236}">
                <a16:creationId xmlns:a16="http://schemas.microsoft.com/office/drawing/2014/main" id="{003A4B53-34FE-8A46-A687-3C090B09D98B}"/>
              </a:ext>
            </a:extLst>
          </p:cNvPr>
          <p:cNvSpPr>
            <a:spLocks noGrp="1"/>
          </p:cNvSpPr>
          <p:nvPr>
            <p:ph type="body" sz="quarter" idx="21" hasCustomPrompt="1"/>
          </p:nvPr>
        </p:nvSpPr>
        <p:spPr>
          <a:xfrm>
            <a:off x="800100" y="6331350"/>
            <a:ext cx="7140133" cy="451382"/>
          </a:xfrm>
          <a:prstGeom prst="rect">
            <a:avLst/>
          </a:prstGeom>
        </p:spPr>
        <p:txBody>
          <a:bodyPr anchor="t">
            <a:noAutofit/>
          </a:bodyPr>
          <a:lstStyle>
            <a:lvl1pPr>
              <a:lnSpc>
                <a:spcPct val="100000"/>
              </a:lnSpc>
              <a:spcBef>
                <a:spcPts val="0"/>
              </a:spcBef>
              <a:defRPr sz="600" b="0">
                <a:solidFill>
                  <a:schemeClr val="tx1"/>
                </a:solidFill>
              </a:defRPr>
            </a:lvl1pPr>
          </a:lstStyle>
          <a:p>
            <a:pPr lvl="0"/>
            <a:r>
              <a:rPr lang="en-US" dirty="0"/>
              <a:t>Note:	Blank notes first (no footnote), details spaced with Tab after “Note:”. Note, not Notes:</a:t>
            </a:r>
          </a:p>
          <a:p>
            <a:pPr lvl="0"/>
            <a:r>
              <a:rPr lang="en-US" dirty="0"/>
              <a:t>	(1) numbered notes second, (2) consecutively</a:t>
            </a:r>
          </a:p>
          <a:p>
            <a:pPr lvl="0"/>
            <a:r>
              <a:rPr lang="en-US" dirty="0"/>
              <a:t>Source:	Sources listed alphabetical, or in order of importance, details spaced with Tab after “Source:”</a:t>
            </a:r>
          </a:p>
        </p:txBody>
      </p:sp>
      <p:sp>
        <p:nvSpPr>
          <p:cNvPr id="13" name="Content Placeholder 2"/>
          <p:cNvSpPr>
            <a:spLocks noGrp="1"/>
          </p:cNvSpPr>
          <p:nvPr>
            <p:ph sz="quarter" idx="27"/>
          </p:nvPr>
        </p:nvSpPr>
        <p:spPr>
          <a:xfrm>
            <a:off x="465138" y="1231519"/>
            <a:ext cx="3886200" cy="2276856"/>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14" name="Content Placeholder 2"/>
          <p:cNvSpPr>
            <a:spLocks noGrp="1"/>
          </p:cNvSpPr>
          <p:nvPr>
            <p:ph sz="quarter" idx="50"/>
          </p:nvPr>
        </p:nvSpPr>
        <p:spPr>
          <a:xfrm>
            <a:off x="461963" y="3765169"/>
            <a:ext cx="3886200" cy="2276856"/>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15" name="Content Placeholder 2"/>
          <p:cNvSpPr>
            <a:spLocks noGrp="1"/>
          </p:cNvSpPr>
          <p:nvPr>
            <p:ph sz="quarter" idx="51"/>
          </p:nvPr>
        </p:nvSpPr>
        <p:spPr>
          <a:xfrm>
            <a:off x="4799013" y="1230313"/>
            <a:ext cx="3886200" cy="2276856"/>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16" name="Content Placeholder 2"/>
          <p:cNvSpPr>
            <a:spLocks noGrp="1"/>
          </p:cNvSpPr>
          <p:nvPr>
            <p:ph sz="quarter" idx="52"/>
          </p:nvPr>
        </p:nvSpPr>
        <p:spPr>
          <a:xfrm>
            <a:off x="4799013" y="3765169"/>
            <a:ext cx="3886200" cy="2276856"/>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37355857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 Quad + ms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0" name="Text Placeholder 8">
            <a:extLst>
              <a:ext uri="{FF2B5EF4-FFF2-40B4-BE49-F238E27FC236}">
                <a16:creationId xmlns:a16="http://schemas.microsoft.com/office/drawing/2014/main" id="{5AA32C1A-BE8A-5048-8EF6-47F82BF434DF}"/>
              </a:ext>
            </a:extLst>
          </p:cNvPr>
          <p:cNvSpPr>
            <a:spLocks noGrp="1"/>
          </p:cNvSpPr>
          <p:nvPr>
            <p:ph type="body" sz="quarter" idx="21" hasCustomPrompt="1"/>
          </p:nvPr>
        </p:nvSpPr>
        <p:spPr>
          <a:xfrm>
            <a:off x="463868" y="771144"/>
            <a:ext cx="8222932" cy="451382"/>
          </a:xfrm>
          <a:prstGeom prst="rect">
            <a:avLst/>
          </a:prstGeom>
        </p:spPr>
        <p:txBody>
          <a:bodyPr anchor="ctr">
            <a:noAutofit/>
          </a:bodyPr>
          <a:lstStyle>
            <a:lvl1pPr>
              <a:lnSpc>
                <a:spcPct val="100000"/>
              </a:lnSpc>
              <a:spcBef>
                <a:spcPts val="0"/>
              </a:spcBef>
              <a:defRPr sz="1100" b="1">
                <a:solidFill>
                  <a:schemeClr val="accent1"/>
                </a:solidFill>
              </a:defRPr>
            </a:lvl1pPr>
          </a:lstStyle>
          <a:p>
            <a:pPr lvl="0"/>
            <a:r>
              <a:rPr lang="en-US" dirty="0"/>
              <a:t>Insert key message and takeaways.</a:t>
            </a:r>
          </a:p>
        </p:txBody>
      </p:sp>
      <p:sp>
        <p:nvSpPr>
          <p:cNvPr id="18" name="Text Placeholder 30"/>
          <p:cNvSpPr>
            <a:spLocks noGrp="1"/>
          </p:cNvSpPr>
          <p:nvPr>
            <p:ph type="body" sz="quarter" idx="46" hasCustomPrompt="1"/>
          </p:nvPr>
        </p:nvSpPr>
        <p:spPr>
          <a:xfrm>
            <a:off x="467263" y="1231900"/>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20" name="Text Placeholder 30"/>
          <p:cNvSpPr>
            <a:spLocks noGrp="1"/>
          </p:cNvSpPr>
          <p:nvPr>
            <p:ph type="body" sz="quarter" idx="47" hasCustomPrompt="1"/>
          </p:nvPr>
        </p:nvSpPr>
        <p:spPr>
          <a:xfrm>
            <a:off x="4806220" y="1231900"/>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21" name="Text Placeholder 30"/>
          <p:cNvSpPr>
            <a:spLocks noGrp="1"/>
          </p:cNvSpPr>
          <p:nvPr>
            <p:ph type="body" sz="quarter" idx="48" hasCustomPrompt="1"/>
          </p:nvPr>
        </p:nvSpPr>
        <p:spPr>
          <a:xfrm>
            <a:off x="463846" y="3761795"/>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23" name="Text Placeholder 30"/>
          <p:cNvSpPr>
            <a:spLocks noGrp="1"/>
          </p:cNvSpPr>
          <p:nvPr>
            <p:ph type="body" sz="quarter" idx="49" hasCustomPrompt="1"/>
          </p:nvPr>
        </p:nvSpPr>
        <p:spPr>
          <a:xfrm>
            <a:off x="4806221" y="3765896"/>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14" name="Text Placeholder 8">
            <a:extLst>
              <a:ext uri="{FF2B5EF4-FFF2-40B4-BE49-F238E27FC236}">
                <a16:creationId xmlns:a16="http://schemas.microsoft.com/office/drawing/2014/main" id="{003A4B53-34FE-8A46-A687-3C090B09D98B}"/>
              </a:ext>
            </a:extLst>
          </p:cNvPr>
          <p:cNvSpPr>
            <a:spLocks noGrp="1"/>
          </p:cNvSpPr>
          <p:nvPr>
            <p:ph type="body" sz="quarter" idx="50" hasCustomPrompt="1"/>
          </p:nvPr>
        </p:nvSpPr>
        <p:spPr>
          <a:xfrm>
            <a:off x="800100" y="6331350"/>
            <a:ext cx="7140133" cy="451382"/>
          </a:xfrm>
          <a:prstGeom prst="rect">
            <a:avLst/>
          </a:prstGeom>
        </p:spPr>
        <p:txBody>
          <a:bodyPr anchor="t">
            <a:noAutofit/>
          </a:bodyPr>
          <a:lstStyle>
            <a:lvl1pPr>
              <a:lnSpc>
                <a:spcPct val="100000"/>
              </a:lnSpc>
              <a:spcBef>
                <a:spcPts val="0"/>
              </a:spcBef>
              <a:defRPr sz="600" b="0">
                <a:solidFill>
                  <a:schemeClr val="tx1"/>
                </a:solidFill>
              </a:defRPr>
            </a:lvl1pPr>
          </a:lstStyle>
          <a:p>
            <a:pPr lvl="0"/>
            <a:r>
              <a:rPr lang="en-US" dirty="0"/>
              <a:t>Note:	Blank notes first (no footnote), details spaced with Tab after “Note:”. Note, not Notes:</a:t>
            </a:r>
          </a:p>
          <a:p>
            <a:pPr lvl="0"/>
            <a:r>
              <a:rPr lang="en-US" dirty="0"/>
              <a:t>	(1) numbered notes second, (2) consecutively</a:t>
            </a:r>
          </a:p>
          <a:p>
            <a:pPr lvl="0"/>
            <a:r>
              <a:rPr lang="en-US" dirty="0"/>
              <a:t>Source:	Sources listed alphabetical, or in order of importance, details spaced with Tab after “Source:”</a:t>
            </a:r>
          </a:p>
        </p:txBody>
      </p:sp>
      <p:sp>
        <p:nvSpPr>
          <p:cNvPr id="15" name="Content Placeholder 2"/>
          <p:cNvSpPr>
            <a:spLocks noGrp="1"/>
          </p:cNvSpPr>
          <p:nvPr>
            <p:ph sz="quarter" idx="27"/>
          </p:nvPr>
        </p:nvSpPr>
        <p:spPr>
          <a:xfrm>
            <a:off x="465138" y="1422019"/>
            <a:ext cx="3886200" cy="2276856"/>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16" name="Content Placeholder 2"/>
          <p:cNvSpPr>
            <a:spLocks noGrp="1"/>
          </p:cNvSpPr>
          <p:nvPr>
            <p:ph sz="quarter" idx="51"/>
          </p:nvPr>
        </p:nvSpPr>
        <p:spPr>
          <a:xfrm>
            <a:off x="461963" y="3951288"/>
            <a:ext cx="3886200" cy="2276856"/>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17" name="Content Placeholder 2"/>
          <p:cNvSpPr>
            <a:spLocks noGrp="1"/>
          </p:cNvSpPr>
          <p:nvPr>
            <p:ph sz="quarter" idx="52"/>
          </p:nvPr>
        </p:nvSpPr>
        <p:spPr>
          <a:xfrm>
            <a:off x="4799013" y="1417638"/>
            <a:ext cx="3886200" cy="2276856"/>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19" name="Content Placeholder 2"/>
          <p:cNvSpPr>
            <a:spLocks noGrp="1"/>
          </p:cNvSpPr>
          <p:nvPr>
            <p:ph sz="quarter" idx="53"/>
          </p:nvPr>
        </p:nvSpPr>
        <p:spPr>
          <a:xfrm>
            <a:off x="4799013" y="3951288"/>
            <a:ext cx="3886200" cy="2276856"/>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5816264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 Quad + sub + ms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18" name="Text Placeholder 8">
            <a:extLst>
              <a:ext uri="{FF2B5EF4-FFF2-40B4-BE49-F238E27FC236}">
                <a16:creationId xmlns:a16="http://schemas.microsoft.com/office/drawing/2014/main" id="{FF4666F0-492F-A44B-9F55-AD17457F5B37}"/>
              </a:ext>
            </a:extLst>
          </p:cNvPr>
          <p:cNvSpPr>
            <a:spLocks noGrp="1"/>
          </p:cNvSpPr>
          <p:nvPr>
            <p:ph type="body" sz="quarter" idx="20" hasCustomPrompt="1"/>
          </p:nvPr>
        </p:nvSpPr>
        <p:spPr>
          <a:xfrm>
            <a:off x="463868" y="771144"/>
            <a:ext cx="8222932" cy="451382"/>
          </a:xfrm>
          <a:prstGeom prst="rect">
            <a:avLst/>
          </a:prstGeom>
        </p:spPr>
        <p:txBody>
          <a:bodyPr anchor="ctr">
            <a:noAutofit/>
          </a:bodyPr>
          <a:lstStyle>
            <a:lvl1pPr>
              <a:lnSpc>
                <a:spcPct val="100000"/>
              </a:lnSpc>
              <a:spcBef>
                <a:spcPts val="0"/>
              </a:spcBef>
              <a:defRPr sz="1100" b="1">
                <a:solidFill>
                  <a:schemeClr val="accent1"/>
                </a:solidFill>
              </a:defRPr>
            </a:lvl1pPr>
          </a:lstStyle>
          <a:p>
            <a:pPr lvl="0"/>
            <a:r>
              <a:rPr lang="en-US" dirty="0"/>
              <a:t>Insert key message and takeaways.</a:t>
            </a:r>
          </a:p>
        </p:txBody>
      </p:sp>
      <p:sp>
        <p:nvSpPr>
          <p:cNvPr id="20" name="Text Placeholder 8">
            <a:extLst>
              <a:ext uri="{FF2B5EF4-FFF2-40B4-BE49-F238E27FC236}">
                <a16:creationId xmlns:a16="http://schemas.microsoft.com/office/drawing/2014/main" id="{1D94E825-5008-4C47-963D-C59D1F8D6A1A}"/>
              </a:ext>
            </a:extLst>
          </p:cNvPr>
          <p:cNvSpPr>
            <a:spLocks noGrp="1"/>
          </p:cNvSpPr>
          <p:nvPr>
            <p:ph type="body" sz="quarter" idx="21" hasCustomPrompt="1"/>
          </p:nvPr>
        </p:nvSpPr>
        <p:spPr>
          <a:xfrm>
            <a:off x="800100" y="6331350"/>
            <a:ext cx="7140133" cy="451382"/>
          </a:xfrm>
          <a:prstGeom prst="rect">
            <a:avLst/>
          </a:prstGeom>
        </p:spPr>
        <p:txBody>
          <a:bodyPr anchor="t">
            <a:noAutofit/>
          </a:bodyPr>
          <a:lstStyle>
            <a:lvl1pPr>
              <a:lnSpc>
                <a:spcPct val="100000"/>
              </a:lnSpc>
              <a:spcBef>
                <a:spcPts val="0"/>
              </a:spcBef>
              <a:defRPr sz="600" b="0">
                <a:solidFill>
                  <a:schemeClr val="tx1"/>
                </a:solidFill>
              </a:defRPr>
            </a:lvl1pPr>
          </a:lstStyle>
          <a:p>
            <a:pPr lvl="0"/>
            <a:r>
              <a:rPr lang="en-US" dirty="0"/>
              <a:t>Note:	Blank notes first (no footnote), details spaced with Tab after “Note:”. Note, not Notes:</a:t>
            </a:r>
          </a:p>
          <a:p>
            <a:pPr lvl="0"/>
            <a:r>
              <a:rPr lang="en-US" dirty="0"/>
              <a:t>	(1) numbered notes second, (2) consecutively</a:t>
            </a:r>
          </a:p>
          <a:p>
            <a:pPr lvl="0"/>
            <a:r>
              <a:rPr lang="en-US" dirty="0"/>
              <a:t>Source:	Sources listed alphabetical, or in order of importance, details spaced with Tab after “Source:”</a:t>
            </a:r>
          </a:p>
        </p:txBody>
      </p:sp>
      <p:sp>
        <p:nvSpPr>
          <p:cNvPr id="19" name="Content Placeholder 2">
            <a:extLst>
              <a:ext uri="{FF2B5EF4-FFF2-40B4-BE49-F238E27FC236}">
                <a16:creationId xmlns:a16="http://schemas.microsoft.com/office/drawing/2014/main" id="{510AB690-D793-5C46-9D3F-48ACF5E06729}"/>
              </a:ext>
            </a:extLst>
          </p:cNvPr>
          <p:cNvSpPr>
            <a:spLocks noGrp="1"/>
          </p:cNvSpPr>
          <p:nvPr>
            <p:ph idx="23" hasCustomPrompt="1"/>
          </p:nvPr>
        </p:nvSpPr>
        <p:spPr>
          <a:xfrm>
            <a:off x="466480" y="1437782"/>
            <a:ext cx="3886200" cy="275078"/>
          </a:xfrm>
          <a:prstGeom prst="rect">
            <a:avLst/>
          </a:prstGeom>
        </p:spPr>
        <p:txBody>
          <a:bodyPr/>
          <a:lstStyle>
            <a:lvl1pPr>
              <a:lnSpc>
                <a:spcPts val="1500"/>
              </a:lnSpc>
              <a:spcBef>
                <a:spcPts val="600"/>
              </a:spcBef>
              <a:defRPr sz="1000" b="1" baseline="0">
                <a:solidFill>
                  <a:schemeClr val="accent1"/>
                </a:solidFill>
              </a:defRPr>
            </a:lvl1pPr>
            <a:lvl2pPr marL="357188" indent="-173037">
              <a:lnSpc>
                <a:spcPct val="100000"/>
              </a:lnSpc>
              <a:spcBef>
                <a:spcPts val="350"/>
              </a:spcBef>
              <a:buClr>
                <a:srgbClr val="7A988D">
                  <a:lumMod val="75000"/>
                </a:srgbClr>
              </a:buClr>
              <a:buSzPct val="100000"/>
              <a:buFont typeface="Arial"/>
              <a:buChar char="–"/>
              <a:defRPr sz="1000"/>
            </a:lvl2pPr>
            <a:lvl3pPr>
              <a:lnSpc>
                <a:spcPts val="1300"/>
              </a:lnSpc>
              <a:spcBef>
                <a:spcPts val="600"/>
              </a:spcBef>
              <a:defRPr sz="1000"/>
            </a:lvl3pPr>
            <a:lvl4pPr>
              <a:lnSpc>
                <a:spcPts val="1200"/>
              </a:lnSpc>
              <a:spcBef>
                <a:spcPts val="600"/>
              </a:spcBef>
              <a:defRPr sz="900"/>
            </a:lvl4pPr>
            <a:lvl5pPr>
              <a:lnSpc>
                <a:spcPts val="1500"/>
              </a:lnSpc>
              <a:spcBef>
                <a:spcPts val="600"/>
              </a:spcBef>
              <a:defRPr sz="1200" baseline="0"/>
            </a:lvl5pPr>
          </a:lstStyle>
          <a:p>
            <a:pPr lvl="0"/>
            <a:r>
              <a:rPr lang="en-US" dirty="0"/>
              <a:t>[Message]</a:t>
            </a:r>
            <a:endParaRPr lang="en-US" altLang="ja-JP" dirty="0">
              <a:solidFill>
                <a:srgbClr val="000000"/>
              </a:solidFill>
              <a:cs typeface="Arial" pitchFamily="34" charset="0"/>
            </a:endParaRPr>
          </a:p>
        </p:txBody>
      </p:sp>
      <p:sp>
        <p:nvSpPr>
          <p:cNvPr id="21" name="Content Placeholder 2">
            <a:extLst>
              <a:ext uri="{FF2B5EF4-FFF2-40B4-BE49-F238E27FC236}">
                <a16:creationId xmlns:a16="http://schemas.microsoft.com/office/drawing/2014/main" id="{39D12C23-1D2E-7A4C-9584-7D78D0486CBC}"/>
              </a:ext>
            </a:extLst>
          </p:cNvPr>
          <p:cNvSpPr>
            <a:spLocks noGrp="1"/>
          </p:cNvSpPr>
          <p:nvPr>
            <p:ph idx="24" hasCustomPrompt="1"/>
          </p:nvPr>
        </p:nvSpPr>
        <p:spPr>
          <a:xfrm>
            <a:off x="4807268" y="1437264"/>
            <a:ext cx="3886200" cy="275078"/>
          </a:xfrm>
          <a:prstGeom prst="rect">
            <a:avLst/>
          </a:prstGeom>
        </p:spPr>
        <p:txBody>
          <a:bodyPr/>
          <a:lstStyle>
            <a:lvl1pPr>
              <a:lnSpc>
                <a:spcPts val="1500"/>
              </a:lnSpc>
              <a:spcBef>
                <a:spcPts val="600"/>
              </a:spcBef>
              <a:defRPr sz="1000" b="1" baseline="0">
                <a:solidFill>
                  <a:schemeClr val="accent1"/>
                </a:solidFill>
              </a:defRPr>
            </a:lvl1pPr>
            <a:lvl2pPr marL="357188" indent="-173037">
              <a:lnSpc>
                <a:spcPct val="100000"/>
              </a:lnSpc>
              <a:spcBef>
                <a:spcPts val="350"/>
              </a:spcBef>
              <a:buClr>
                <a:srgbClr val="7A988D">
                  <a:lumMod val="75000"/>
                </a:srgbClr>
              </a:buClr>
              <a:buSzPct val="100000"/>
              <a:buFont typeface="Arial"/>
              <a:buChar char="–"/>
              <a:defRPr sz="1000"/>
            </a:lvl2pPr>
            <a:lvl3pPr>
              <a:lnSpc>
                <a:spcPts val="1300"/>
              </a:lnSpc>
              <a:spcBef>
                <a:spcPts val="600"/>
              </a:spcBef>
              <a:defRPr sz="1000"/>
            </a:lvl3pPr>
            <a:lvl4pPr>
              <a:lnSpc>
                <a:spcPts val="1200"/>
              </a:lnSpc>
              <a:spcBef>
                <a:spcPts val="600"/>
              </a:spcBef>
              <a:defRPr sz="900"/>
            </a:lvl4pPr>
            <a:lvl5pPr>
              <a:lnSpc>
                <a:spcPts val="1500"/>
              </a:lnSpc>
              <a:spcBef>
                <a:spcPts val="600"/>
              </a:spcBef>
              <a:defRPr sz="1200" baseline="0"/>
            </a:lvl5pPr>
          </a:lstStyle>
          <a:p>
            <a:pPr lvl="0"/>
            <a:r>
              <a:rPr lang="en-US" dirty="0"/>
              <a:t>[Message]</a:t>
            </a:r>
            <a:endParaRPr lang="en-US" altLang="ja-JP" dirty="0">
              <a:solidFill>
                <a:srgbClr val="000000"/>
              </a:solidFill>
              <a:cs typeface="Arial" pitchFamily="34" charset="0"/>
            </a:endParaRPr>
          </a:p>
        </p:txBody>
      </p:sp>
      <p:sp>
        <p:nvSpPr>
          <p:cNvPr id="22" name="Content Placeholder 2">
            <a:extLst>
              <a:ext uri="{FF2B5EF4-FFF2-40B4-BE49-F238E27FC236}">
                <a16:creationId xmlns:a16="http://schemas.microsoft.com/office/drawing/2014/main" id="{44AFDBD3-B3F2-0641-B0A0-C9AC8569CF56}"/>
              </a:ext>
            </a:extLst>
          </p:cNvPr>
          <p:cNvSpPr>
            <a:spLocks noGrp="1"/>
          </p:cNvSpPr>
          <p:nvPr>
            <p:ph idx="25" hasCustomPrompt="1"/>
          </p:nvPr>
        </p:nvSpPr>
        <p:spPr>
          <a:xfrm>
            <a:off x="466480" y="3949932"/>
            <a:ext cx="3886200" cy="275078"/>
          </a:xfrm>
          <a:prstGeom prst="rect">
            <a:avLst/>
          </a:prstGeom>
        </p:spPr>
        <p:txBody>
          <a:bodyPr/>
          <a:lstStyle>
            <a:lvl1pPr>
              <a:lnSpc>
                <a:spcPts val="1500"/>
              </a:lnSpc>
              <a:spcBef>
                <a:spcPts val="600"/>
              </a:spcBef>
              <a:defRPr sz="1000" b="1" baseline="0">
                <a:solidFill>
                  <a:schemeClr val="accent1"/>
                </a:solidFill>
              </a:defRPr>
            </a:lvl1pPr>
            <a:lvl2pPr marL="357188" indent="-173037">
              <a:lnSpc>
                <a:spcPct val="100000"/>
              </a:lnSpc>
              <a:spcBef>
                <a:spcPts val="350"/>
              </a:spcBef>
              <a:buClr>
                <a:srgbClr val="7A988D">
                  <a:lumMod val="75000"/>
                </a:srgbClr>
              </a:buClr>
              <a:buSzPct val="100000"/>
              <a:buFont typeface="Arial"/>
              <a:buChar char="–"/>
              <a:defRPr sz="1000"/>
            </a:lvl2pPr>
            <a:lvl3pPr>
              <a:lnSpc>
                <a:spcPts val="1300"/>
              </a:lnSpc>
              <a:spcBef>
                <a:spcPts val="600"/>
              </a:spcBef>
              <a:defRPr sz="1000"/>
            </a:lvl3pPr>
            <a:lvl4pPr>
              <a:lnSpc>
                <a:spcPts val="1200"/>
              </a:lnSpc>
              <a:spcBef>
                <a:spcPts val="600"/>
              </a:spcBef>
              <a:defRPr sz="900"/>
            </a:lvl4pPr>
            <a:lvl5pPr>
              <a:lnSpc>
                <a:spcPts val="1500"/>
              </a:lnSpc>
              <a:spcBef>
                <a:spcPts val="600"/>
              </a:spcBef>
              <a:defRPr sz="1200" baseline="0"/>
            </a:lvl5pPr>
          </a:lstStyle>
          <a:p>
            <a:pPr lvl="0"/>
            <a:r>
              <a:rPr lang="en-US" dirty="0"/>
              <a:t>[Message]</a:t>
            </a:r>
            <a:endParaRPr lang="en-US" altLang="ja-JP" dirty="0">
              <a:solidFill>
                <a:srgbClr val="000000"/>
              </a:solidFill>
              <a:cs typeface="Arial" pitchFamily="34" charset="0"/>
            </a:endParaRPr>
          </a:p>
        </p:txBody>
      </p:sp>
      <p:sp>
        <p:nvSpPr>
          <p:cNvPr id="23" name="Content Placeholder 2">
            <a:extLst>
              <a:ext uri="{FF2B5EF4-FFF2-40B4-BE49-F238E27FC236}">
                <a16:creationId xmlns:a16="http://schemas.microsoft.com/office/drawing/2014/main" id="{10C844D8-5C73-094A-BA4F-7F98670CEAE2}"/>
              </a:ext>
            </a:extLst>
          </p:cNvPr>
          <p:cNvSpPr>
            <a:spLocks noGrp="1"/>
          </p:cNvSpPr>
          <p:nvPr>
            <p:ph idx="26" hasCustomPrompt="1"/>
          </p:nvPr>
        </p:nvSpPr>
        <p:spPr>
          <a:xfrm>
            <a:off x="4807268" y="3943994"/>
            <a:ext cx="3886200" cy="275078"/>
          </a:xfrm>
          <a:prstGeom prst="rect">
            <a:avLst/>
          </a:prstGeom>
        </p:spPr>
        <p:txBody>
          <a:bodyPr/>
          <a:lstStyle>
            <a:lvl1pPr>
              <a:lnSpc>
                <a:spcPts val="1500"/>
              </a:lnSpc>
              <a:spcBef>
                <a:spcPts val="600"/>
              </a:spcBef>
              <a:defRPr sz="1000" b="1" baseline="0">
                <a:solidFill>
                  <a:schemeClr val="accent1"/>
                </a:solidFill>
              </a:defRPr>
            </a:lvl1pPr>
            <a:lvl2pPr marL="357188" indent="-173037">
              <a:lnSpc>
                <a:spcPct val="100000"/>
              </a:lnSpc>
              <a:spcBef>
                <a:spcPts val="350"/>
              </a:spcBef>
              <a:buClr>
                <a:srgbClr val="7A988D">
                  <a:lumMod val="75000"/>
                </a:srgbClr>
              </a:buClr>
              <a:buSzPct val="100000"/>
              <a:buFont typeface="Arial"/>
              <a:buChar char="–"/>
              <a:defRPr sz="1000"/>
            </a:lvl2pPr>
            <a:lvl3pPr>
              <a:lnSpc>
                <a:spcPts val="1300"/>
              </a:lnSpc>
              <a:spcBef>
                <a:spcPts val="600"/>
              </a:spcBef>
              <a:defRPr sz="1000"/>
            </a:lvl3pPr>
            <a:lvl4pPr>
              <a:lnSpc>
                <a:spcPts val="1200"/>
              </a:lnSpc>
              <a:spcBef>
                <a:spcPts val="600"/>
              </a:spcBef>
              <a:defRPr sz="900"/>
            </a:lvl4pPr>
            <a:lvl5pPr>
              <a:lnSpc>
                <a:spcPts val="1500"/>
              </a:lnSpc>
              <a:spcBef>
                <a:spcPts val="600"/>
              </a:spcBef>
              <a:defRPr sz="1200" baseline="0"/>
            </a:lvl5pPr>
          </a:lstStyle>
          <a:p>
            <a:pPr lvl="0"/>
            <a:r>
              <a:rPr lang="en-US" dirty="0"/>
              <a:t>[Message]</a:t>
            </a:r>
            <a:endParaRPr lang="en-US" altLang="ja-JP" dirty="0">
              <a:solidFill>
                <a:srgbClr val="000000"/>
              </a:solidFill>
              <a:cs typeface="Arial" pitchFamily="34" charset="0"/>
            </a:endParaRPr>
          </a:p>
        </p:txBody>
      </p:sp>
      <p:sp>
        <p:nvSpPr>
          <p:cNvPr id="24" name="Text Placeholder 30"/>
          <p:cNvSpPr>
            <a:spLocks noGrp="1"/>
          </p:cNvSpPr>
          <p:nvPr>
            <p:ph type="body" sz="quarter" idx="44" hasCustomPrompt="1"/>
          </p:nvPr>
        </p:nvSpPr>
        <p:spPr>
          <a:xfrm>
            <a:off x="466865" y="1231900"/>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25" name="Text Placeholder 30"/>
          <p:cNvSpPr>
            <a:spLocks noGrp="1"/>
          </p:cNvSpPr>
          <p:nvPr>
            <p:ph type="body" sz="quarter" idx="45" hasCustomPrompt="1"/>
          </p:nvPr>
        </p:nvSpPr>
        <p:spPr>
          <a:xfrm>
            <a:off x="4808000" y="1231900"/>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26" name="Text Placeholder 30"/>
          <p:cNvSpPr>
            <a:spLocks noGrp="1"/>
          </p:cNvSpPr>
          <p:nvPr>
            <p:ph type="body" sz="quarter" idx="46" hasCustomPrompt="1"/>
          </p:nvPr>
        </p:nvSpPr>
        <p:spPr>
          <a:xfrm>
            <a:off x="462859" y="3767411"/>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27" name="Text Placeholder 30"/>
          <p:cNvSpPr>
            <a:spLocks noGrp="1"/>
          </p:cNvSpPr>
          <p:nvPr>
            <p:ph type="body" sz="quarter" idx="47" hasCustomPrompt="1"/>
          </p:nvPr>
        </p:nvSpPr>
        <p:spPr>
          <a:xfrm>
            <a:off x="4808433" y="3763650"/>
            <a:ext cx="38862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28" name="Content Placeholder 2"/>
          <p:cNvSpPr>
            <a:spLocks noGrp="1"/>
          </p:cNvSpPr>
          <p:nvPr>
            <p:ph sz="quarter" idx="27"/>
          </p:nvPr>
        </p:nvSpPr>
        <p:spPr>
          <a:xfrm>
            <a:off x="466725" y="1725676"/>
            <a:ext cx="3886200" cy="2020824"/>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29" name="Content Placeholder 2"/>
          <p:cNvSpPr>
            <a:spLocks noGrp="1"/>
          </p:cNvSpPr>
          <p:nvPr>
            <p:ph sz="quarter" idx="48"/>
          </p:nvPr>
        </p:nvSpPr>
        <p:spPr>
          <a:xfrm>
            <a:off x="465138" y="4240276"/>
            <a:ext cx="3886200" cy="2020824"/>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30" name="Content Placeholder 2"/>
          <p:cNvSpPr>
            <a:spLocks noGrp="1"/>
          </p:cNvSpPr>
          <p:nvPr>
            <p:ph sz="quarter" idx="49"/>
          </p:nvPr>
        </p:nvSpPr>
        <p:spPr>
          <a:xfrm>
            <a:off x="4799013" y="4230751"/>
            <a:ext cx="3886200" cy="2020824"/>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31" name="Content Placeholder 2"/>
          <p:cNvSpPr>
            <a:spLocks noGrp="1"/>
          </p:cNvSpPr>
          <p:nvPr>
            <p:ph sz="quarter" idx="50"/>
          </p:nvPr>
        </p:nvSpPr>
        <p:spPr>
          <a:xfrm>
            <a:off x="4799013" y="1725676"/>
            <a:ext cx="3886200" cy="2020824"/>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945800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lank P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82563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ransition Slide">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94667" b="-1"/>
          <a:stretch/>
        </p:blipFill>
        <p:spPr bwMode="auto">
          <a:xfrm>
            <a:off x="0" y="6490213"/>
            <a:ext cx="9148675" cy="365760"/>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Straight Connector 9"/>
          <p:cNvCxnSpPr/>
          <p:nvPr userDrawn="1"/>
        </p:nvCxnSpPr>
        <p:spPr>
          <a:xfrm>
            <a:off x="465138" y="3429000"/>
            <a:ext cx="8230627" cy="0"/>
          </a:xfrm>
          <a:prstGeom prst="line">
            <a:avLst/>
          </a:prstGeom>
          <a:ln w="19050">
            <a:solidFill>
              <a:srgbClr val="77777A"/>
            </a:solidFill>
          </a:ln>
        </p:spPr>
        <p:style>
          <a:lnRef idx="1">
            <a:schemeClr val="accent1"/>
          </a:lnRef>
          <a:fillRef idx="0">
            <a:schemeClr val="accent1"/>
          </a:fillRef>
          <a:effectRef idx="0">
            <a:schemeClr val="accent1"/>
          </a:effectRef>
          <a:fontRef idx="minor">
            <a:schemeClr val="tx1"/>
          </a:fontRef>
        </p:style>
      </p:cxnSp>
      <p:sp>
        <p:nvSpPr>
          <p:cNvPr id="19" name="Title 1"/>
          <p:cNvSpPr>
            <a:spLocks noGrp="1"/>
          </p:cNvSpPr>
          <p:nvPr>
            <p:ph type="title"/>
          </p:nvPr>
        </p:nvSpPr>
        <p:spPr>
          <a:xfrm>
            <a:off x="446088" y="1968390"/>
            <a:ext cx="8235950" cy="1282612"/>
          </a:xfrm>
        </p:spPr>
        <p:txBody>
          <a:bodyPr anchor="b"/>
          <a:lstStyle>
            <a:lvl1pPr algn="r">
              <a:lnSpc>
                <a:spcPct val="100000"/>
              </a:lnSpc>
              <a:defRPr sz="3000" b="1">
                <a:solidFill>
                  <a:schemeClr val="accent6"/>
                </a:solidFill>
              </a:defRPr>
            </a:lvl1pPr>
          </a:lstStyle>
          <a:p>
            <a:endParaRPr lang="en-US" dirty="0"/>
          </a:p>
        </p:txBody>
      </p:sp>
      <p:sp>
        <p:nvSpPr>
          <p:cNvPr id="20" name="Subtitle 2"/>
          <p:cNvSpPr>
            <a:spLocks noGrp="1"/>
          </p:cNvSpPr>
          <p:nvPr>
            <p:ph type="subTitle" idx="10"/>
          </p:nvPr>
        </p:nvSpPr>
        <p:spPr>
          <a:xfrm>
            <a:off x="2288198" y="3649817"/>
            <a:ext cx="6400800" cy="614070"/>
          </a:xfrm>
          <a:prstGeom prst="rect">
            <a:avLst/>
          </a:prstGeom>
        </p:spPr>
        <p:txBody>
          <a:bodyPr lIns="0" rIns="0">
            <a:normAutofit/>
          </a:bodyPr>
          <a:lstStyle>
            <a:lvl1pPr marL="0" marR="0" indent="0" algn="r" defTabSz="457200" rtl="0" eaLnBrk="1" fontAlgn="auto" latinLnBrk="0" hangingPunct="1">
              <a:lnSpc>
                <a:spcPct val="100000"/>
              </a:lnSpc>
              <a:spcBef>
                <a:spcPts val="0"/>
              </a:spcBef>
              <a:spcAft>
                <a:spcPts val="0"/>
              </a:spcAft>
              <a:buClrTx/>
              <a:buSzTx/>
              <a:buFont typeface="Arial"/>
              <a:buNone/>
              <a:tabLst/>
              <a:defRPr sz="2000">
                <a:solidFill>
                  <a:srgbClr val="777A7A"/>
                </a:solidFill>
              </a:defRPr>
            </a:lvl1pPr>
          </a:lstStyle>
          <a:p>
            <a:pPr algn="r"/>
            <a:endParaRPr lang="en-US" sz="1600" dirty="0">
              <a:solidFill>
                <a:srgbClr val="77777A"/>
              </a:solidFill>
            </a:endParaRPr>
          </a:p>
        </p:txBody>
      </p:sp>
    </p:spTree>
    <p:extLst>
      <p:ext uri="{BB962C8B-B14F-4D97-AF65-F5344CB8AC3E}">
        <p14:creationId xmlns:p14="http://schemas.microsoft.com/office/powerpoint/2010/main" val="3296481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sclaimer">
    <p:spTree>
      <p:nvGrpSpPr>
        <p:cNvPr id="1" name=""/>
        <p:cNvGrpSpPr/>
        <p:nvPr/>
      </p:nvGrpSpPr>
      <p:grpSpPr>
        <a:xfrm>
          <a:off x="0" y="0"/>
          <a:ext cx="0" cy="0"/>
          <a:chOff x="0" y="0"/>
          <a:chExt cx="0" cy="0"/>
        </a:xfrm>
      </p:grpSpPr>
      <p:sp>
        <p:nvSpPr>
          <p:cNvPr id="9" name="TextBox 8"/>
          <p:cNvSpPr txBox="1"/>
          <p:nvPr userDrawn="1"/>
        </p:nvSpPr>
        <p:spPr>
          <a:xfrm>
            <a:off x="460574" y="336430"/>
            <a:ext cx="8229600" cy="384048"/>
          </a:xfrm>
          <a:prstGeom prst="rect">
            <a:avLst/>
          </a:prstGeom>
          <a:noFill/>
        </p:spPr>
        <p:txBody>
          <a:bodyPr wrap="square" lIns="45720" tIns="45720" rIns="45720" bIns="45720" rtlCol="0" anchor="b">
            <a:normAutofit lnSpcReduction="10000"/>
          </a:bodyPr>
          <a:lstStyle/>
          <a:p>
            <a:r>
              <a:rPr lang="en-US" sz="2000" baseline="0" dirty="0">
                <a:solidFill>
                  <a:srgbClr val="7F7F7F"/>
                </a:solidFill>
              </a:rPr>
              <a:t>Disclaimer</a:t>
            </a:r>
          </a:p>
        </p:txBody>
      </p:sp>
      <p:sp>
        <p:nvSpPr>
          <p:cNvPr id="5" name="TextBox 4"/>
          <p:cNvSpPr txBox="1"/>
          <p:nvPr userDrawn="1"/>
        </p:nvSpPr>
        <p:spPr>
          <a:xfrm>
            <a:off x="495300" y="1038400"/>
            <a:ext cx="8123237" cy="5216646"/>
          </a:xfrm>
          <a:prstGeom prst="rect">
            <a:avLst/>
          </a:prstGeom>
          <a:noFill/>
        </p:spPr>
        <p:txBody>
          <a:bodyPr wrap="square" lIns="0" tIns="0" rIns="0" bIns="0" rtlCol="0">
            <a:noAutofit/>
          </a:bodyPr>
          <a:lstStyle/>
          <a:p>
            <a:pPr algn="just"/>
            <a:r>
              <a:rPr lang="en-US" sz="900" dirty="0">
                <a:latin typeface="Arial" panose="020B0604020202020204" pitchFamily="34" charset="0"/>
                <a:cs typeface="Arial" panose="020B0604020202020204" pitchFamily="34" charset="0"/>
              </a:rPr>
              <a:t>This presentation is for discussion purposes only and is not intended to be an offer to sell or the solicitation of an offer to buy any securities, or any commitment to underwrite, subscribe for or place any securities, is not an offer or commitment to provide any financing or extension of credit or service, and does not contain any tax or legal advice. This presentation has been prepared by SMBC Group (which may include, collectively or individually, any of the following entities in the Americas Division: Sumitomo Mitsui Banking Corporation (“SMBC”), SMBC Nikko Securities America, Inc. (“SMBC Nikko”), SMBC Nikko Securities Canada, Ltd. (“Nikko Canada”), SMBC Capital Markets, Inc. (“SMBC-CM”), SMBC Leasing and Finance, Inc., JRI America, Inc., and SMBC Rail Services LLC) and is being furnished by SMBC Group solely for use by the client or potential client to whom such materials are directly addressed and delivered. This presentation is confidential, and is the property of SMBC Group subject to copyright. Any reproduction of this presentation, in whole or in part, is prohibited, and you may not release these materials to any person, except to your advisors and professionals to assist you in evaluating these materials, provided that they are obligated, by law or agreement, to keep the presentation confidential. These materials do not constitute research, a recommendation or an offer or solicitation to any person to enter into any transaction or adopt any hedging, trading or investment strategy. Prior to participating in any such transaction, you should consult your own independent, competent, legal, tax, accounting and other professional advisors. </a:t>
            </a:r>
          </a:p>
          <a:p>
            <a:pPr algn="just"/>
            <a:r>
              <a:rPr lang="en-US" sz="900" dirty="0">
                <a:latin typeface="Arial" panose="020B0604020202020204" pitchFamily="34" charset="0"/>
                <a:cs typeface="Arial" panose="020B0604020202020204" pitchFamily="34" charset="0"/>
              </a:rPr>
              <a:t> </a:t>
            </a:r>
          </a:p>
          <a:p>
            <a:pPr algn="just"/>
            <a:r>
              <a:rPr lang="en-US" sz="900" dirty="0">
                <a:latin typeface="Arial" panose="020B0604020202020204" pitchFamily="34" charset="0"/>
                <a:cs typeface="Arial" panose="020B0604020202020204" pitchFamily="34" charset="0"/>
              </a:rPr>
              <a:t>In preparing this presentation, SMBC Group has relied upon information available from third parties, including public sources, and we have assumed, without independent verification, the accuracy and completeness of such information. Specific prices, indices or measures, including ranges, listed in this document were prepared at the time the document was prepared, and are subject to change without notice. SMBC Group makes no representations to and does not warrant this presentation’s accuracy or completeness. SMBC Group expressly disclaims any liability for any use of the information set forth herein, including, without limitation, any use of the information set forth herein in the preparation of financial statements or accounting material. </a:t>
            </a:r>
          </a:p>
          <a:p>
            <a:pPr algn="just"/>
            <a:r>
              <a:rPr lang="en-US" sz="900" dirty="0">
                <a:latin typeface="Arial" panose="020B0604020202020204" pitchFamily="34" charset="0"/>
                <a:cs typeface="Arial" panose="020B0604020202020204" pitchFamily="34" charset="0"/>
              </a:rPr>
              <a:t> </a:t>
            </a:r>
          </a:p>
          <a:p>
            <a:pPr algn="just"/>
            <a:r>
              <a:rPr lang="en-US" sz="900" dirty="0">
                <a:latin typeface="Arial" panose="020B0604020202020204" pitchFamily="34" charset="0"/>
                <a:cs typeface="Arial" panose="020B0604020202020204" pitchFamily="34" charset="0"/>
              </a:rPr>
              <a:t>These materials may contain forward looking statements, which may include projections, forecasts, income estimates, yield or return, future performance targets or similar analysis. These forward looking statements are based upon certain assumptions. All forward looking statements are based upon currently available information and SMBC Group is not obligated to provide an update. Actual events may differ from those assumptions. Opinions, projections, price/yield information and estimates are subject to change without notice. There can be no assurance that estimated returns or projections will be realized, that forward looking statements will materialize or that actual results will not be materially lower than those presented. Past performance is not necessarily indicative of future results. Any transactions or strategies addressed may not be suitable for all parties. The value, price or income from transactions or strategies may fall as well as rise. SMBC Group or an affiliate may have a position in any of the underlying instruments, assets, indices or rates mentioned in this document. You should make your own independent judgment or seek independent financial and tax advice with respect to any matter contained herein.</a:t>
            </a:r>
          </a:p>
          <a:p>
            <a:pPr algn="just"/>
            <a:r>
              <a:rPr lang="en-US" sz="900" dirty="0">
                <a:latin typeface="Arial" panose="020B0604020202020204" pitchFamily="34" charset="0"/>
                <a:cs typeface="Arial" panose="020B0604020202020204" pitchFamily="34" charset="0"/>
              </a:rPr>
              <a:t> </a:t>
            </a:r>
          </a:p>
          <a:p>
            <a:pPr algn="just"/>
            <a:r>
              <a:rPr lang="en-US" sz="900" dirty="0">
                <a:latin typeface="Arial" panose="020B0604020202020204" pitchFamily="34" charset="0"/>
                <a:cs typeface="Arial" panose="020B0604020202020204" pitchFamily="34" charset="0"/>
              </a:rPr>
              <a:t>SMBC is subject to Japanese firewall regulations and therefore absent client consent, non-public client information may not be shared with SMBC Nikko Securities Inc.</a:t>
            </a:r>
          </a:p>
          <a:p>
            <a:pPr algn="just"/>
            <a:r>
              <a:rPr lang="en-US" sz="900" dirty="0">
                <a:latin typeface="Arial" panose="020B0604020202020204" pitchFamily="34" charset="0"/>
                <a:cs typeface="Arial" panose="020B0604020202020204" pitchFamily="34" charset="0"/>
              </a:rPr>
              <a:t> </a:t>
            </a:r>
          </a:p>
          <a:p>
            <a:pPr algn="just"/>
            <a:r>
              <a:rPr lang="en-US" sz="900" dirty="0">
                <a:latin typeface="Arial" panose="020B0604020202020204" pitchFamily="34" charset="0"/>
                <a:cs typeface="Arial" panose="020B0604020202020204" pitchFamily="34" charset="0"/>
              </a:rPr>
              <a:t>SMBC Nikko is a US registered broker-dealer of SMBC Group. Nikko Canada is a U.S. and Canadian registered broker-dealer of SMBC Group. SMBC-CM is provisionally registered as a U.S. swap dealer with the CFTC. Capital markets and other investment banking activities for SMBC Group are performed by a combination of SMBC Nikko, Nikko Canada, SMBC Nikko Securities Inc. and SMBC-CM. Lending and other commercial banking activities are performed by SMBC and its banking affiliates. Derivative activities may be performed by SMBC-CM or SMBC. SMBC Group deal team members may also be employees of any of the foregoing entities. SMBC Group does not provide tax advice. Accordingly, any discussion of U.S. tax matters contained herein (including any attachments) is not intended or written to be used, and cannot be used, in connection with the promotion, marketing or recommendation by anyone unaffiliated with SMBC Group or for the purpose of avoiding U.S. tax-related penalties. © 2023 SMBC Group. All rights reserved.</a:t>
            </a:r>
          </a:p>
          <a:p>
            <a:endParaRPr lang="en-US" sz="900" baseline="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0647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act Info">
    <p:spTree>
      <p:nvGrpSpPr>
        <p:cNvPr id="1" name=""/>
        <p:cNvGrpSpPr/>
        <p:nvPr/>
      </p:nvGrpSpPr>
      <p:grpSpPr>
        <a:xfrm>
          <a:off x="0" y="0"/>
          <a:ext cx="0" cy="0"/>
          <a:chOff x="0" y="0"/>
          <a:chExt cx="0" cy="0"/>
        </a:xfrm>
      </p:grpSpPr>
      <p:sp>
        <p:nvSpPr>
          <p:cNvPr id="7" name="Text Placeholder 8">
            <a:extLst>
              <a:ext uri="{FF2B5EF4-FFF2-40B4-BE49-F238E27FC236}">
                <a16:creationId xmlns:a16="http://schemas.microsoft.com/office/drawing/2014/main" id="{0E82660B-ED13-994E-A65A-C4846BF272D4}"/>
              </a:ext>
            </a:extLst>
          </p:cNvPr>
          <p:cNvSpPr>
            <a:spLocks noGrp="1"/>
          </p:cNvSpPr>
          <p:nvPr>
            <p:ph type="body" sz="quarter" idx="21" hasCustomPrompt="1"/>
          </p:nvPr>
        </p:nvSpPr>
        <p:spPr>
          <a:xfrm>
            <a:off x="800100" y="6331350"/>
            <a:ext cx="7140133" cy="451382"/>
          </a:xfrm>
          <a:prstGeom prst="rect">
            <a:avLst/>
          </a:prstGeom>
        </p:spPr>
        <p:txBody>
          <a:bodyPr anchor="t">
            <a:noAutofit/>
          </a:bodyPr>
          <a:lstStyle>
            <a:lvl1pPr>
              <a:lnSpc>
                <a:spcPct val="100000"/>
              </a:lnSpc>
              <a:spcBef>
                <a:spcPts val="0"/>
              </a:spcBef>
              <a:defRPr sz="600" b="0" baseline="0">
                <a:solidFill>
                  <a:schemeClr val="tx1"/>
                </a:solidFill>
              </a:defRPr>
            </a:lvl1pPr>
          </a:lstStyle>
          <a:p>
            <a:pPr lvl="0"/>
            <a:r>
              <a:rPr lang="en-US" dirty="0"/>
              <a:t>Note:	Blank notes first (no footnote), details spaced with Tab after “Note:”. Note, not Notes:</a:t>
            </a:r>
          </a:p>
          <a:p>
            <a:pPr lvl="0"/>
            <a:r>
              <a:rPr lang="en-US" dirty="0"/>
              <a:t>	(1) numbered notes second, (2) consecutively</a:t>
            </a:r>
          </a:p>
          <a:p>
            <a:pPr lvl="0"/>
            <a:r>
              <a:rPr lang="en-US" dirty="0"/>
              <a:t>Source:	Sources listed alphabetical, or in order of importance, details spaced with Tab after “Source:”</a:t>
            </a:r>
          </a:p>
        </p:txBody>
      </p:sp>
      <p:sp>
        <p:nvSpPr>
          <p:cNvPr id="8" name="Text Placeholder 8">
            <a:extLst>
              <a:ext uri="{FF2B5EF4-FFF2-40B4-BE49-F238E27FC236}">
                <a16:creationId xmlns:a16="http://schemas.microsoft.com/office/drawing/2014/main" id="{5AA32C1A-BE8A-5048-8EF6-47F82BF434DF}"/>
              </a:ext>
            </a:extLst>
          </p:cNvPr>
          <p:cNvSpPr>
            <a:spLocks noGrp="1"/>
          </p:cNvSpPr>
          <p:nvPr>
            <p:ph type="body" sz="quarter" idx="22" hasCustomPrompt="1"/>
          </p:nvPr>
        </p:nvSpPr>
        <p:spPr>
          <a:xfrm>
            <a:off x="463868" y="771144"/>
            <a:ext cx="8222932" cy="451382"/>
          </a:xfrm>
          <a:prstGeom prst="rect">
            <a:avLst/>
          </a:prstGeom>
        </p:spPr>
        <p:txBody>
          <a:bodyPr anchor="ctr">
            <a:noAutofit/>
          </a:bodyPr>
          <a:lstStyle>
            <a:lvl1pPr>
              <a:lnSpc>
                <a:spcPct val="100000"/>
              </a:lnSpc>
              <a:spcBef>
                <a:spcPts val="0"/>
              </a:spcBef>
              <a:defRPr sz="1100" b="1">
                <a:solidFill>
                  <a:schemeClr val="accent1"/>
                </a:solidFill>
              </a:defRPr>
            </a:lvl1pPr>
          </a:lstStyle>
          <a:p>
            <a:pPr lvl="0"/>
            <a:r>
              <a:rPr lang="en-US" dirty="0"/>
              <a:t>Your dedicated team at </a:t>
            </a:r>
            <a:r>
              <a:rPr lang="en-US" dirty="0" err="1"/>
              <a:t>SMBC</a:t>
            </a:r>
            <a:r>
              <a:rPr lang="en-US" dirty="0"/>
              <a:t>.</a:t>
            </a:r>
          </a:p>
        </p:txBody>
      </p:sp>
      <p:sp>
        <p:nvSpPr>
          <p:cNvPr id="4" name="Text Placeholder 3"/>
          <p:cNvSpPr>
            <a:spLocks noGrp="1"/>
          </p:cNvSpPr>
          <p:nvPr>
            <p:ph type="body" sz="quarter" idx="23" hasCustomPrompt="1"/>
          </p:nvPr>
        </p:nvSpPr>
        <p:spPr>
          <a:xfrm>
            <a:off x="464064" y="1232563"/>
            <a:ext cx="2653785" cy="180029"/>
          </a:xfrm>
          <a:prstGeom prst="rect">
            <a:avLst/>
          </a:prstGeom>
          <a:solidFill>
            <a:srgbClr val="7A988D"/>
          </a:solidFill>
        </p:spPr>
        <p:txBody>
          <a:bodyPr anchor="ctr"/>
          <a:lstStyle>
            <a:lvl1pPr algn="ctr">
              <a:lnSpc>
                <a:spcPct val="100000"/>
              </a:lnSpc>
              <a:spcBef>
                <a:spcPts val="0"/>
              </a:spcBef>
              <a:defRPr sz="800">
                <a:solidFill>
                  <a:schemeClr val="bg1"/>
                </a:solidFill>
              </a:defRPr>
            </a:lvl1pPr>
          </a:lstStyle>
          <a:p>
            <a:pPr lvl="0"/>
            <a:r>
              <a:rPr lang="en-US" dirty="0"/>
              <a:t>Group</a:t>
            </a:r>
          </a:p>
        </p:txBody>
      </p:sp>
      <p:sp>
        <p:nvSpPr>
          <p:cNvPr id="38" name="Text Placeholder 3"/>
          <p:cNvSpPr>
            <a:spLocks noGrp="1"/>
          </p:cNvSpPr>
          <p:nvPr>
            <p:ph type="body" sz="quarter" idx="45" hasCustomPrompt="1"/>
          </p:nvPr>
        </p:nvSpPr>
        <p:spPr>
          <a:xfrm>
            <a:off x="460867" y="2913220"/>
            <a:ext cx="2653786" cy="180029"/>
          </a:xfrm>
          <a:prstGeom prst="rect">
            <a:avLst/>
          </a:prstGeom>
          <a:solidFill>
            <a:srgbClr val="7A988D"/>
          </a:solidFill>
        </p:spPr>
        <p:txBody>
          <a:bodyPr anchor="ctr"/>
          <a:lstStyle>
            <a:lvl1pPr algn="ctr">
              <a:lnSpc>
                <a:spcPct val="100000"/>
              </a:lnSpc>
              <a:spcBef>
                <a:spcPts val="0"/>
              </a:spcBef>
              <a:defRPr sz="800">
                <a:solidFill>
                  <a:schemeClr val="bg1"/>
                </a:solidFill>
              </a:defRPr>
            </a:lvl1pPr>
          </a:lstStyle>
          <a:p>
            <a:pPr lvl="0"/>
            <a:r>
              <a:rPr lang="en-US" dirty="0"/>
              <a:t>Group</a:t>
            </a:r>
          </a:p>
        </p:txBody>
      </p:sp>
      <p:sp>
        <p:nvSpPr>
          <p:cNvPr id="39" name="Text Placeholder 3"/>
          <p:cNvSpPr>
            <a:spLocks noGrp="1"/>
          </p:cNvSpPr>
          <p:nvPr>
            <p:ph type="body" sz="quarter" idx="46" hasCustomPrompt="1"/>
          </p:nvPr>
        </p:nvSpPr>
        <p:spPr>
          <a:xfrm>
            <a:off x="464065" y="4603303"/>
            <a:ext cx="2653785" cy="180029"/>
          </a:xfrm>
          <a:prstGeom prst="rect">
            <a:avLst/>
          </a:prstGeom>
          <a:solidFill>
            <a:srgbClr val="7A988D"/>
          </a:solidFill>
        </p:spPr>
        <p:txBody>
          <a:bodyPr anchor="ctr"/>
          <a:lstStyle>
            <a:lvl1pPr algn="ctr">
              <a:lnSpc>
                <a:spcPct val="100000"/>
              </a:lnSpc>
              <a:spcBef>
                <a:spcPts val="0"/>
              </a:spcBef>
              <a:defRPr sz="800">
                <a:solidFill>
                  <a:schemeClr val="bg1"/>
                </a:solidFill>
              </a:defRPr>
            </a:lvl1pPr>
          </a:lstStyle>
          <a:p>
            <a:pPr lvl="0"/>
            <a:r>
              <a:rPr lang="en-US" dirty="0"/>
              <a:t>Group</a:t>
            </a:r>
          </a:p>
        </p:txBody>
      </p:sp>
      <p:sp>
        <p:nvSpPr>
          <p:cNvPr id="45" name="Rectangle 44">
            <a:extLst>
              <a:ext uri="{FF2B5EF4-FFF2-40B4-BE49-F238E27FC236}">
                <a16:creationId xmlns:a16="http://schemas.microsoft.com/office/drawing/2014/main" id="{6649D3A0-2528-074C-BD1A-7405D39BA194}"/>
              </a:ext>
            </a:extLst>
          </p:cNvPr>
          <p:cNvSpPr/>
          <p:nvPr userDrawn="1"/>
        </p:nvSpPr>
        <p:spPr>
          <a:xfrm>
            <a:off x="464408" y="6167888"/>
            <a:ext cx="379562" cy="120769"/>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a:endParaRPr lang="en-US" dirty="0"/>
          </a:p>
        </p:txBody>
      </p:sp>
      <p:sp>
        <p:nvSpPr>
          <p:cNvPr id="46" name="TextBox 45">
            <a:extLst>
              <a:ext uri="{FF2B5EF4-FFF2-40B4-BE49-F238E27FC236}">
                <a16:creationId xmlns:a16="http://schemas.microsoft.com/office/drawing/2014/main" id="{A2D02A1A-27BC-6547-B8BC-325D0E643883}"/>
              </a:ext>
            </a:extLst>
          </p:cNvPr>
          <p:cNvSpPr txBox="1"/>
          <p:nvPr userDrawn="1"/>
        </p:nvSpPr>
        <p:spPr>
          <a:xfrm>
            <a:off x="867602" y="6167887"/>
            <a:ext cx="1820174" cy="120769"/>
          </a:xfrm>
          <a:prstGeom prst="rect">
            <a:avLst/>
          </a:prstGeom>
          <a:noFill/>
        </p:spPr>
        <p:txBody>
          <a:bodyPr wrap="square" lIns="0" tIns="0" rIns="0" bIns="0" rtlCol="0">
            <a:noAutofit/>
          </a:bodyPr>
          <a:lstStyle/>
          <a:p>
            <a:pPr>
              <a:tabLst>
                <a:tab pos="360000" algn="l"/>
              </a:tabLst>
              <a:defRPr/>
            </a:pPr>
            <a:r>
              <a:rPr lang="en-US" sz="700" dirty="0">
                <a:solidFill>
                  <a:srgbClr val="000000"/>
                </a:solidFill>
                <a:ea typeface="ＭＳ Ｐゴシック"/>
              </a:rPr>
              <a:t>Denotes meeting participants</a:t>
            </a:r>
          </a:p>
          <a:p>
            <a:pPr>
              <a:tabLst>
                <a:tab pos="360000" algn="l"/>
              </a:tabLst>
              <a:defRPr/>
            </a:pPr>
            <a:endParaRPr lang="en-US" sz="700" dirty="0">
              <a:solidFill>
                <a:srgbClr val="000000"/>
              </a:solidFill>
              <a:ea typeface="ＭＳ Ｐゴシック"/>
            </a:endParaRPr>
          </a:p>
        </p:txBody>
      </p:sp>
      <p:sp>
        <p:nvSpPr>
          <p:cNvPr id="47" name="Text Placeholder 3"/>
          <p:cNvSpPr>
            <a:spLocks noGrp="1"/>
          </p:cNvSpPr>
          <p:nvPr>
            <p:ph type="body" sz="quarter" idx="47" hasCustomPrompt="1"/>
          </p:nvPr>
        </p:nvSpPr>
        <p:spPr>
          <a:xfrm>
            <a:off x="3275874" y="1233293"/>
            <a:ext cx="2635976" cy="180029"/>
          </a:xfrm>
          <a:prstGeom prst="rect">
            <a:avLst/>
          </a:prstGeom>
          <a:solidFill>
            <a:srgbClr val="7A988D"/>
          </a:solidFill>
        </p:spPr>
        <p:txBody>
          <a:bodyPr anchor="ctr"/>
          <a:lstStyle>
            <a:lvl1pPr marL="0" marR="0" indent="0" algn="ctr" defTabSz="457200" rtl="0" eaLnBrk="1" fontAlgn="auto" latinLnBrk="0" hangingPunct="1">
              <a:lnSpc>
                <a:spcPct val="100000"/>
              </a:lnSpc>
              <a:spcBef>
                <a:spcPts val="0"/>
              </a:spcBef>
              <a:spcAft>
                <a:spcPts val="0"/>
              </a:spcAft>
              <a:buClrTx/>
              <a:buSzTx/>
              <a:buFontTx/>
              <a:buNone/>
              <a:tabLst/>
              <a:defRPr sz="800">
                <a:solidFill>
                  <a:schemeClr val="bg1"/>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dirty="0"/>
              <a:t>Relationship Management </a:t>
            </a:r>
            <a:r>
              <a:rPr lang="en-US" sz="800" baseline="30000" dirty="0"/>
              <a:t>1</a:t>
            </a:r>
          </a:p>
        </p:txBody>
      </p:sp>
      <p:sp>
        <p:nvSpPr>
          <p:cNvPr id="48" name="Text Placeholder 3"/>
          <p:cNvSpPr>
            <a:spLocks noGrp="1"/>
          </p:cNvSpPr>
          <p:nvPr>
            <p:ph type="body" sz="quarter" idx="48" hasCustomPrompt="1"/>
          </p:nvPr>
        </p:nvSpPr>
        <p:spPr>
          <a:xfrm>
            <a:off x="6083300" y="1233293"/>
            <a:ext cx="2605637" cy="180029"/>
          </a:xfrm>
          <a:prstGeom prst="rect">
            <a:avLst/>
          </a:prstGeom>
          <a:solidFill>
            <a:srgbClr val="7A988D"/>
          </a:solidFill>
        </p:spPr>
        <p:txBody>
          <a:bodyPr anchor="ctr"/>
          <a:lstStyle>
            <a:lvl1pPr algn="ctr">
              <a:lnSpc>
                <a:spcPct val="100000"/>
              </a:lnSpc>
              <a:spcBef>
                <a:spcPts val="0"/>
              </a:spcBef>
              <a:defRPr sz="800">
                <a:solidFill>
                  <a:schemeClr val="bg1"/>
                </a:solidFill>
              </a:defRPr>
            </a:lvl1pPr>
          </a:lstStyle>
          <a:p>
            <a:pPr lvl="0"/>
            <a:r>
              <a:rPr lang="en-US" dirty="0"/>
              <a:t>Group</a:t>
            </a:r>
          </a:p>
        </p:txBody>
      </p:sp>
      <p:sp>
        <p:nvSpPr>
          <p:cNvPr id="64" name="Text Placeholder 3"/>
          <p:cNvSpPr>
            <a:spLocks noGrp="1"/>
          </p:cNvSpPr>
          <p:nvPr>
            <p:ph type="body" sz="quarter" idx="60" hasCustomPrompt="1"/>
          </p:nvPr>
        </p:nvSpPr>
        <p:spPr>
          <a:xfrm>
            <a:off x="3278188" y="2918054"/>
            <a:ext cx="2633661" cy="180029"/>
          </a:xfrm>
          <a:prstGeom prst="rect">
            <a:avLst/>
          </a:prstGeom>
          <a:solidFill>
            <a:srgbClr val="7A988D"/>
          </a:solidFill>
        </p:spPr>
        <p:txBody>
          <a:bodyPr anchor="ctr"/>
          <a:lstStyle>
            <a:lvl1pPr algn="ctr">
              <a:lnSpc>
                <a:spcPct val="100000"/>
              </a:lnSpc>
              <a:spcBef>
                <a:spcPts val="0"/>
              </a:spcBef>
              <a:defRPr sz="800">
                <a:solidFill>
                  <a:schemeClr val="bg1"/>
                </a:solidFill>
              </a:defRPr>
            </a:lvl1pPr>
          </a:lstStyle>
          <a:p>
            <a:pPr lvl="0"/>
            <a:r>
              <a:rPr lang="en-US" dirty="0"/>
              <a:t>Group</a:t>
            </a:r>
          </a:p>
        </p:txBody>
      </p:sp>
      <p:sp>
        <p:nvSpPr>
          <p:cNvPr id="65" name="Text Placeholder 3"/>
          <p:cNvSpPr>
            <a:spLocks noGrp="1"/>
          </p:cNvSpPr>
          <p:nvPr>
            <p:ph type="body" sz="quarter" idx="61" hasCustomPrompt="1"/>
          </p:nvPr>
        </p:nvSpPr>
        <p:spPr>
          <a:xfrm>
            <a:off x="6076610" y="2912596"/>
            <a:ext cx="2613365" cy="180029"/>
          </a:xfrm>
          <a:prstGeom prst="rect">
            <a:avLst/>
          </a:prstGeom>
          <a:solidFill>
            <a:srgbClr val="7A988D"/>
          </a:solidFill>
        </p:spPr>
        <p:txBody>
          <a:bodyPr anchor="ctr"/>
          <a:lstStyle>
            <a:lvl1pPr algn="ctr">
              <a:lnSpc>
                <a:spcPct val="100000"/>
              </a:lnSpc>
              <a:spcBef>
                <a:spcPts val="0"/>
              </a:spcBef>
              <a:defRPr sz="800">
                <a:solidFill>
                  <a:schemeClr val="bg1"/>
                </a:solidFill>
              </a:defRPr>
            </a:lvl1pPr>
          </a:lstStyle>
          <a:p>
            <a:pPr lvl="0"/>
            <a:r>
              <a:rPr lang="en-US" dirty="0"/>
              <a:t>Group</a:t>
            </a:r>
          </a:p>
        </p:txBody>
      </p:sp>
      <p:sp>
        <p:nvSpPr>
          <p:cNvPr id="66" name="Text Placeholder 3"/>
          <p:cNvSpPr>
            <a:spLocks noGrp="1"/>
          </p:cNvSpPr>
          <p:nvPr>
            <p:ph type="body" sz="quarter" idx="62" hasCustomPrompt="1"/>
          </p:nvPr>
        </p:nvSpPr>
        <p:spPr>
          <a:xfrm>
            <a:off x="3277904" y="4604919"/>
            <a:ext cx="2633946" cy="180029"/>
          </a:xfrm>
          <a:prstGeom prst="rect">
            <a:avLst/>
          </a:prstGeom>
          <a:solidFill>
            <a:srgbClr val="7A988D"/>
          </a:solidFill>
        </p:spPr>
        <p:txBody>
          <a:bodyPr anchor="ctr"/>
          <a:lstStyle>
            <a:lvl1pPr algn="ctr">
              <a:lnSpc>
                <a:spcPct val="100000"/>
              </a:lnSpc>
              <a:spcBef>
                <a:spcPts val="0"/>
              </a:spcBef>
              <a:defRPr sz="800">
                <a:solidFill>
                  <a:schemeClr val="bg1"/>
                </a:solidFill>
              </a:defRPr>
            </a:lvl1pPr>
          </a:lstStyle>
          <a:p>
            <a:pPr lvl="0"/>
            <a:r>
              <a:rPr lang="en-US" dirty="0"/>
              <a:t>Group</a:t>
            </a:r>
          </a:p>
        </p:txBody>
      </p:sp>
      <p:sp>
        <p:nvSpPr>
          <p:cNvPr id="67" name="Text Placeholder 3"/>
          <p:cNvSpPr>
            <a:spLocks noGrp="1"/>
          </p:cNvSpPr>
          <p:nvPr>
            <p:ph type="body" sz="quarter" idx="63" hasCustomPrompt="1"/>
          </p:nvPr>
        </p:nvSpPr>
        <p:spPr>
          <a:xfrm>
            <a:off x="6084472" y="4595328"/>
            <a:ext cx="2604444" cy="180029"/>
          </a:xfrm>
          <a:prstGeom prst="rect">
            <a:avLst/>
          </a:prstGeom>
          <a:solidFill>
            <a:srgbClr val="7A988D"/>
          </a:solidFill>
        </p:spPr>
        <p:txBody>
          <a:bodyPr anchor="ctr"/>
          <a:lstStyle>
            <a:lvl1pPr algn="ctr">
              <a:lnSpc>
                <a:spcPct val="100000"/>
              </a:lnSpc>
              <a:spcBef>
                <a:spcPts val="0"/>
              </a:spcBef>
              <a:defRPr sz="800">
                <a:solidFill>
                  <a:schemeClr val="bg1"/>
                </a:solidFill>
              </a:defRPr>
            </a:lvl1pPr>
          </a:lstStyle>
          <a:p>
            <a:pPr lvl="0"/>
            <a:r>
              <a:rPr lang="en-US" dirty="0"/>
              <a:t>Group</a:t>
            </a:r>
          </a:p>
        </p:txBody>
      </p:sp>
      <p:sp>
        <p:nvSpPr>
          <p:cNvPr id="58" name="Title 1"/>
          <p:cNvSpPr>
            <a:spLocks noGrp="1"/>
          </p:cNvSpPr>
          <p:nvPr>
            <p:ph type="title" hasCustomPrompt="1"/>
          </p:nvPr>
        </p:nvSpPr>
        <p:spPr>
          <a:xfrm>
            <a:off x="457200" y="329570"/>
            <a:ext cx="8229600" cy="385619"/>
          </a:xfrm>
        </p:spPr>
        <p:txBody>
          <a:bodyPr/>
          <a:lstStyle>
            <a:lvl1pPr>
              <a:defRPr baseline="0"/>
            </a:lvl1pPr>
          </a:lstStyle>
          <a:p>
            <a:r>
              <a:rPr lang="en-US" dirty="0"/>
              <a:t>Contact Information</a:t>
            </a:r>
          </a:p>
        </p:txBody>
      </p:sp>
      <p:sp>
        <p:nvSpPr>
          <p:cNvPr id="3" name="Content Placeholder 2"/>
          <p:cNvSpPr>
            <a:spLocks noGrp="1"/>
          </p:cNvSpPr>
          <p:nvPr>
            <p:ph sz="quarter" idx="88" hasCustomPrompt="1"/>
          </p:nvPr>
        </p:nvSpPr>
        <p:spPr>
          <a:xfrm>
            <a:off x="463882" y="1411531"/>
            <a:ext cx="1298448" cy="621792"/>
          </a:xfrm>
          <a:prstGeom prst="rect">
            <a:avLst/>
          </a:prstGeom>
        </p:spPr>
        <p:txBody>
          <a:bodyPr anchor="ctr" anchorCtr="0"/>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1" name="Content Placeholder 2"/>
          <p:cNvSpPr>
            <a:spLocks noGrp="1"/>
          </p:cNvSpPr>
          <p:nvPr>
            <p:ph sz="quarter" idx="100" hasCustomPrompt="1"/>
          </p:nvPr>
        </p:nvSpPr>
        <p:spPr>
          <a:xfrm>
            <a:off x="3278188" y="2072196"/>
            <a:ext cx="1298448"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2" name="Content Placeholder 2"/>
          <p:cNvSpPr>
            <a:spLocks noGrp="1"/>
          </p:cNvSpPr>
          <p:nvPr>
            <p:ph sz="quarter" idx="101" hasCustomPrompt="1"/>
          </p:nvPr>
        </p:nvSpPr>
        <p:spPr>
          <a:xfrm>
            <a:off x="3278188" y="1417638"/>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3" name="Content Placeholder 2"/>
          <p:cNvSpPr>
            <a:spLocks noGrp="1"/>
          </p:cNvSpPr>
          <p:nvPr>
            <p:ph sz="quarter" idx="102" hasCustomPrompt="1"/>
          </p:nvPr>
        </p:nvSpPr>
        <p:spPr>
          <a:xfrm>
            <a:off x="4610831" y="2072196"/>
            <a:ext cx="1298448"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4" name="Content Placeholder 2"/>
          <p:cNvSpPr>
            <a:spLocks noGrp="1"/>
          </p:cNvSpPr>
          <p:nvPr>
            <p:ph sz="quarter" idx="103" hasCustomPrompt="1"/>
          </p:nvPr>
        </p:nvSpPr>
        <p:spPr>
          <a:xfrm>
            <a:off x="4609401" y="1417638"/>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5" name="Content Placeholder 2"/>
          <p:cNvSpPr>
            <a:spLocks noGrp="1"/>
          </p:cNvSpPr>
          <p:nvPr>
            <p:ph sz="quarter" idx="104" hasCustomPrompt="1"/>
          </p:nvPr>
        </p:nvSpPr>
        <p:spPr>
          <a:xfrm>
            <a:off x="6078276" y="2072196"/>
            <a:ext cx="1292190"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6" name="Content Placeholder 2"/>
          <p:cNvSpPr>
            <a:spLocks noGrp="1"/>
          </p:cNvSpPr>
          <p:nvPr>
            <p:ph sz="quarter" idx="105" hasCustomPrompt="1"/>
          </p:nvPr>
        </p:nvSpPr>
        <p:spPr>
          <a:xfrm>
            <a:off x="7390563" y="2072196"/>
            <a:ext cx="1293836"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7" name="Content Placeholder 2"/>
          <p:cNvSpPr>
            <a:spLocks noGrp="1"/>
          </p:cNvSpPr>
          <p:nvPr>
            <p:ph sz="quarter" idx="106" hasCustomPrompt="1"/>
          </p:nvPr>
        </p:nvSpPr>
        <p:spPr>
          <a:xfrm>
            <a:off x="6083300" y="1417638"/>
            <a:ext cx="127711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8" name="Content Placeholder 2"/>
          <p:cNvSpPr>
            <a:spLocks noGrp="1"/>
          </p:cNvSpPr>
          <p:nvPr>
            <p:ph sz="quarter" idx="107" hasCustomPrompt="1"/>
          </p:nvPr>
        </p:nvSpPr>
        <p:spPr>
          <a:xfrm>
            <a:off x="7387586" y="1417638"/>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9" name="Content Placeholder 2"/>
          <p:cNvSpPr>
            <a:spLocks noGrp="1"/>
          </p:cNvSpPr>
          <p:nvPr>
            <p:ph sz="quarter" idx="108" hasCustomPrompt="1"/>
          </p:nvPr>
        </p:nvSpPr>
        <p:spPr>
          <a:xfrm>
            <a:off x="1813549" y="1412157"/>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10" name="Content Placeholder 2"/>
          <p:cNvSpPr>
            <a:spLocks noGrp="1"/>
          </p:cNvSpPr>
          <p:nvPr>
            <p:ph sz="quarter" idx="109" hasCustomPrompt="1"/>
          </p:nvPr>
        </p:nvSpPr>
        <p:spPr>
          <a:xfrm>
            <a:off x="1813114" y="2072196"/>
            <a:ext cx="1298448"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11" name="Content Placeholder 2"/>
          <p:cNvSpPr>
            <a:spLocks noGrp="1"/>
          </p:cNvSpPr>
          <p:nvPr>
            <p:ph sz="quarter" idx="110" hasCustomPrompt="1"/>
          </p:nvPr>
        </p:nvSpPr>
        <p:spPr>
          <a:xfrm>
            <a:off x="463256" y="2072196"/>
            <a:ext cx="1298448"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12" name="Content Placeholder 2"/>
          <p:cNvSpPr>
            <a:spLocks noGrp="1"/>
          </p:cNvSpPr>
          <p:nvPr>
            <p:ph sz="quarter" idx="111" hasCustomPrompt="1"/>
          </p:nvPr>
        </p:nvSpPr>
        <p:spPr>
          <a:xfrm>
            <a:off x="464402" y="3106933"/>
            <a:ext cx="1298448"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13" name="Content Placeholder 2"/>
          <p:cNvSpPr>
            <a:spLocks noGrp="1"/>
          </p:cNvSpPr>
          <p:nvPr>
            <p:ph sz="quarter" idx="112" hasCustomPrompt="1"/>
          </p:nvPr>
        </p:nvSpPr>
        <p:spPr>
          <a:xfrm>
            <a:off x="1810872" y="3098034"/>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14" name="Content Placeholder 2"/>
          <p:cNvSpPr>
            <a:spLocks noGrp="1"/>
          </p:cNvSpPr>
          <p:nvPr>
            <p:ph sz="quarter" idx="113" hasCustomPrompt="1"/>
          </p:nvPr>
        </p:nvSpPr>
        <p:spPr>
          <a:xfrm>
            <a:off x="1816831" y="3774515"/>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15" name="Content Placeholder 2"/>
          <p:cNvSpPr>
            <a:spLocks noGrp="1"/>
          </p:cNvSpPr>
          <p:nvPr>
            <p:ph sz="quarter" idx="114" hasCustomPrompt="1"/>
          </p:nvPr>
        </p:nvSpPr>
        <p:spPr>
          <a:xfrm>
            <a:off x="463776" y="3774515"/>
            <a:ext cx="1298448"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16" name="Content Placeholder 2"/>
          <p:cNvSpPr>
            <a:spLocks noGrp="1"/>
          </p:cNvSpPr>
          <p:nvPr>
            <p:ph sz="quarter" idx="115" hasCustomPrompt="1"/>
          </p:nvPr>
        </p:nvSpPr>
        <p:spPr>
          <a:xfrm>
            <a:off x="3276523" y="3101231"/>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17" name="Content Placeholder 2"/>
          <p:cNvSpPr>
            <a:spLocks noGrp="1"/>
          </p:cNvSpPr>
          <p:nvPr>
            <p:ph sz="quarter" idx="116" hasCustomPrompt="1"/>
          </p:nvPr>
        </p:nvSpPr>
        <p:spPr>
          <a:xfrm>
            <a:off x="4613402" y="3098660"/>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18" name="Content Placeholder 2"/>
          <p:cNvSpPr>
            <a:spLocks noGrp="1"/>
          </p:cNvSpPr>
          <p:nvPr>
            <p:ph sz="quarter" idx="117" hasCustomPrompt="1"/>
          </p:nvPr>
        </p:nvSpPr>
        <p:spPr>
          <a:xfrm>
            <a:off x="4612967" y="3771944"/>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19" name="Content Placeholder 2"/>
          <p:cNvSpPr>
            <a:spLocks noGrp="1"/>
          </p:cNvSpPr>
          <p:nvPr>
            <p:ph sz="quarter" idx="118" hasCustomPrompt="1"/>
          </p:nvPr>
        </p:nvSpPr>
        <p:spPr>
          <a:xfrm>
            <a:off x="3275897" y="3771944"/>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0" name="Content Placeholder 2"/>
          <p:cNvSpPr>
            <a:spLocks noGrp="1"/>
          </p:cNvSpPr>
          <p:nvPr>
            <p:ph sz="quarter" idx="119" hasCustomPrompt="1"/>
          </p:nvPr>
        </p:nvSpPr>
        <p:spPr>
          <a:xfrm>
            <a:off x="6083925" y="3099861"/>
            <a:ext cx="1321547"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1" name="Content Placeholder 2"/>
          <p:cNvSpPr>
            <a:spLocks noGrp="1"/>
          </p:cNvSpPr>
          <p:nvPr>
            <p:ph sz="quarter" idx="120" hasCustomPrompt="1"/>
          </p:nvPr>
        </p:nvSpPr>
        <p:spPr>
          <a:xfrm>
            <a:off x="7424002" y="3100624"/>
            <a:ext cx="1262588"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2" name="Content Placeholder 2"/>
          <p:cNvSpPr>
            <a:spLocks noGrp="1"/>
          </p:cNvSpPr>
          <p:nvPr>
            <p:ph sz="quarter" idx="121" hasCustomPrompt="1"/>
          </p:nvPr>
        </p:nvSpPr>
        <p:spPr>
          <a:xfrm>
            <a:off x="7423567" y="3771944"/>
            <a:ext cx="126258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3" name="Content Placeholder 2"/>
          <p:cNvSpPr>
            <a:spLocks noGrp="1"/>
          </p:cNvSpPr>
          <p:nvPr>
            <p:ph sz="quarter" idx="122" hasCustomPrompt="1"/>
          </p:nvPr>
        </p:nvSpPr>
        <p:spPr>
          <a:xfrm>
            <a:off x="6083300" y="3771944"/>
            <a:ext cx="1321422"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4" name="Content Placeholder 2"/>
          <p:cNvSpPr>
            <a:spLocks noGrp="1"/>
          </p:cNvSpPr>
          <p:nvPr>
            <p:ph sz="quarter" idx="123" hasCustomPrompt="1"/>
          </p:nvPr>
        </p:nvSpPr>
        <p:spPr>
          <a:xfrm>
            <a:off x="464402" y="4790250"/>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5" name="Content Placeholder 2"/>
          <p:cNvSpPr>
            <a:spLocks noGrp="1"/>
          </p:cNvSpPr>
          <p:nvPr>
            <p:ph sz="quarter" idx="124" hasCustomPrompt="1"/>
          </p:nvPr>
        </p:nvSpPr>
        <p:spPr>
          <a:xfrm>
            <a:off x="1810872" y="4786309"/>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6" name="Content Placeholder 2"/>
          <p:cNvSpPr>
            <a:spLocks noGrp="1"/>
          </p:cNvSpPr>
          <p:nvPr>
            <p:ph sz="quarter" idx="125" hasCustomPrompt="1"/>
          </p:nvPr>
        </p:nvSpPr>
        <p:spPr>
          <a:xfrm>
            <a:off x="1816831" y="5450915"/>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7" name="Content Placeholder 2"/>
          <p:cNvSpPr>
            <a:spLocks noGrp="1"/>
          </p:cNvSpPr>
          <p:nvPr>
            <p:ph sz="quarter" idx="126" hasCustomPrompt="1"/>
          </p:nvPr>
        </p:nvSpPr>
        <p:spPr>
          <a:xfrm>
            <a:off x="463776" y="5450915"/>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8" name="Content Placeholder 2"/>
          <p:cNvSpPr>
            <a:spLocks noGrp="1"/>
          </p:cNvSpPr>
          <p:nvPr>
            <p:ph sz="quarter" idx="127" hasCustomPrompt="1"/>
          </p:nvPr>
        </p:nvSpPr>
        <p:spPr>
          <a:xfrm>
            <a:off x="3276958" y="4786309"/>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9" name="Content Placeholder 2"/>
          <p:cNvSpPr>
            <a:spLocks noGrp="1"/>
          </p:cNvSpPr>
          <p:nvPr>
            <p:ph sz="quarter" idx="128" hasCustomPrompt="1"/>
          </p:nvPr>
        </p:nvSpPr>
        <p:spPr>
          <a:xfrm>
            <a:off x="4608695" y="4787392"/>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30" name="Content Placeholder 2"/>
          <p:cNvSpPr>
            <a:spLocks noGrp="1"/>
          </p:cNvSpPr>
          <p:nvPr>
            <p:ph sz="quarter" idx="129" hasCustomPrompt="1"/>
          </p:nvPr>
        </p:nvSpPr>
        <p:spPr>
          <a:xfrm>
            <a:off x="4610205" y="5451541"/>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31" name="Content Placeholder 2"/>
          <p:cNvSpPr>
            <a:spLocks noGrp="1"/>
          </p:cNvSpPr>
          <p:nvPr>
            <p:ph sz="quarter" idx="130" hasCustomPrompt="1"/>
          </p:nvPr>
        </p:nvSpPr>
        <p:spPr>
          <a:xfrm>
            <a:off x="3276332" y="5451541"/>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32" name="Content Placeholder 2"/>
          <p:cNvSpPr>
            <a:spLocks noGrp="1"/>
          </p:cNvSpPr>
          <p:nvPr>
            <p:ph sz="quarter" idx="131" hasCustomPrompt="1"/>
          </p:nvPr>
        </p:nvSpPr>
        <p:spPr>
          <a:xfrm>
            <a:off x="6083925" y="4775601"/>
            <a:ext cx="1321547" cy="627695"/>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33" name="Content Placeholder 2"/>
          <p:cNvSpPr>
            <a:spLocks noGrp="1"/>
          </p:cNvSpPr>
          <p:nvPr>
            <p:ph sz="quarter" idx="132" hasCustomPrompt="1"/>
          </p:nvPr>
        </p:nvSpPr>
        <p:spPr>
          <a:xfrm>
            <a:off x="7424002" y="4778054"/>
            <a:ext cx="1262588" cy="627695"/>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34" name="Content Placeholder 2"/>
          <p:cNvSpPr>
            <a:spLocks noGrp="1"/>
          </p:cNvSpPr>
          <p:nvPr>
            <p:ph sz="quarter" idx="133" hasCustomPrompt="1"/>
          </p:nvPr>
        </p:nvSpPr>
        <p:spPr>
          <a:xfrm>
            <a:off x="7423567" y="5451794"/>
            <a:ext cx="1262588" cy="627695"/>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35" name="Content Placeholder 2"/>
          <p:cNvSpPr>
            <a:spLocks noGrp="1"/>
          </p:cNvSpPr>
          <p:nvPr>
            <p:ph sz="quarter" idx="134" hasCustomPrompt="1"/>
          </p:nvPr>
        </p:nvSpPr>
        <p:spPr>
          <a:xfrm>
            <a:off x="6083299" y="5448597"/>
            <a:ext cx="1321547" cy="627695"/>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Tree>
    <p:extLst>
      <p:ext uri="{BB962C8B-B14F-4D97-AF65-F5344CB8AC3E}">
        <p14:creationId xmlns:p14="http://schemas.microsoft.com/office/powerpoint/2010/main" val="4096866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act Info + Logo">
    <p:spTree>
      <p:nvGrpSpPr>
        <p:cNvPr id="1" name=""/>
        <p:cNvGrpSpPr/>
        <p:nvPr/>
      </p:nvGrpSpPr>
      <p:grpSpPr>
        <a:xfrm>
          <a:off x="0" y="0"/>
          <a:ext cx="0" cy="0"/>
          <a:chOff x="0" y="0"/>
          <a:chExt cx="0" cy="0"/>
        </a:xfrm>
      </p:grpSpPr>
      <p:sp>
        <p:nvSpPr>
          <p:cNvPr id="7" name="Text Placeholder 8">
            <a:extLst>
              <a:ext uri="{FF2B5EF4-FFF2-40B4-BE49-F238E27FC236}">
                <a16:creationId xmlns:a16="http://schemas.microsoft.com/office/drawing/2014/main" id="{0E82660B-ED13-994E-A65A-C4846BF272D4}"/>
              </a:ext>
            </a:extLst>
          </p:cNvPr>
          <p:cNvSpPr>
            <a:spLocks noGrp="1"/>
          </p:cNvSpPr>
          <p:nvPr>
            <p:ph type="body" sz="quarter" idx="21" hasCustomPrompt="1"/>
          </p:nvPr>
        </p:nvSpPr>
        <p:spPr>
          <a:xfrm>
            <a:off x="800100" y="6331350"/>
            <a:ext cx="7140133" cy="451382"/>
          </a:xfrm>
          <a:prstGeom prst="rect">
            <a:avLst/>
          </a:prstGeom>
        </p:spPr>
        <p:txBody>
          <a:bodyPr anchor="t">
            <a:noAutofit/>
          </a:bodyPr>
          <a:lstStyle>
            <a:lvl1pPr>
              <a:lnSpc>
                <a:spcPct val="100000"/>
              </a:lnSpc>
              <a:spcBef>
                <a:spcPts val="0"/>
              </a:spcBef>
              <a:defRPr sz="600" b="0" baseline="0">
                <a:solidFill>
                  <a:schemeClr val="tx1"/>
                </a:solidFill>
              </a:defRPr>
            </a:lvl1pPr>
          </a:lstStyle>
          <a:p>
            <a:pPr lvl="0"/>
            <a:r>
              <a:rPr lang="en-US" dirty="0"/>
              <a:t>Note:	Blank notes first (no footnote), details spaced with Tab after “Note:”. Note, not Notes:</a:t>
            </a:r>
          </a:p>
          <a:p>
            <a:pPr lvl="0"/>
            <a:r>
              <a:rPr lang="en-US" dirty="0"/>
              <a:t>	(1) numbered notes second, (2) consecutively</a:t>
            </a:r>
          </a:p>
          <a:p>
            <a:pPr lvl="0"/>
            <a:r>
              <a:rPr lang="en-US" dirty="0"/>
              <a:t>Source:	Sources listed alphabetical, or in order of importance, details spaced with Tab after “Source:”</a:t>
            </a:r>
          </a:p>
        </p:txBody>
      </p:sp>
      <p:sp>
        <p:nvSpPr>
          <p:cNvPr id="8" name="Text Placeholder 8">
            <a:extLst>
              <a:ext uri="{FF2B5EF4-FFF2-40B4-BE49-F238E27FC236}">
                <a16:creationId xmlns:a16="http://schemas.microsoft.com/office/drawing/2014/main" id="{5AA32C1A-BE8A-5048-8EF6-47F82BF434DF}"/>
              </a:ext>
            </a:extLst>
          </p:cNvPr>
          <p:cNvSpPr>
            <a:spLocks noGrp="1"/>
          </p:cNvSpPr>
          <p:nvPr>
            <p:ph type="body" sz="quarter" idx="22" hasCustomPrompt="1"/>
          </p:nvPr>
        </p:nvSpPr>
        <p:spPr>
          <a:xfrm>
            <a:off x="463868" y="771144"/>
            <a:ext cx="8222932" cy="451382"/>
          </a:xfrm>
          <a:prstGeom prst="rect">
            <a:avLst/>
          </a:prstGeom>
        </p:spPr>
        <p:txBody>
          <a:bodyPr anchor="ctr">
            <a:noAutofit/>
          </a:bodyPr>
          <a:lstStyle>
            <a:lvl1pPr>
              <a:lnSpc>
                <a:spcPct val="100000"/>
              </a:lnSpc>
              <a:spcBef>
                <a:spcPts val="0"/>
              </a:spcBef>
              <a:defRPr sz="1100" b="1">
                <a:solidFill>
                  <a:schemeClr val="accent1"/>
                </a:solidFill>
              </a:defRPr>
            </a:lvl1pPr>
          </a:lstStyle>
          <a:p>
            <a:pPr lvl="0"/>
            <a:r>
              <a:rPr lang="en-US" dirty="0"/>
              <a:t>Your dedicated team at </a:t>
            </a:r>
            <a:r>
              <a:rPr lang="en-US" dirty="0" err="1"/>
              <a:t>SMBC</a:t>
            </a:r>
            <a:r>
              <a:rPr lang="en-US" dirty="0"/>
              <a:t>.</a:t>
            </a:r>
          </a:p>
        </p:txBody>
      </p:sp>
      <p:sp>
        <p:nvSpPr>
          <p:cNvPr id="4" name="Text Placeholder 3"/>
          <p:cNvSpPr>
            <a:spLocks noGrp="1"/>
          </p:cNvSpPr>
          <p:nvPr>
            <p:ph type="body" sz="quarter" idx="23" hasCustomPrompt="1"/>
          </p:nvPr>
        </p:nvSpPr>
        <p:spPr>
          <a:xfrm>
            <a:off x="464064" y="1232563"/>
            <a:ext cx="2653785" cy="180029"/>
          </a:xfrm>
          <a:prstGeom prst="rect">
            <a:avLst/>
          </a:prstGeom>
          <a:solidFill>
            <a:srgbClr val="7A988D"/>
          </a:solidFill>
        </p:spPr>
        <p:txBody>
          <a:bodyPr anchor="ctr"/>
          <a:lstStyle>
            <a:lvl1pPr algn="ctr">
              <a:lnSpc>
                <a:spcPct val="100000"/>
              </a:lnSpc>
              <a:spcBef>
                <a:spcPts val="0"/>
              </a:spcBef>
              <a:defRPr sz="800">
                <a:solidFill>
                  <a:schemeClr val="bg1"/>
                </a:solidFill>
              </a:defRPr>
            </a:lvl1pPr>
          </a:lstStyle>
          <a:p>
            <a:pPr lvl="0"/>
            <a:r>
              <a:rPr lang="en-US" dirty="0"/>
              <a:t>Group</a:t>
            </a:r>
          </a:p>
        </p:txBody>
      </p:sp>
      <p:sp>
        <p:nvSpPr>
          <p:cNvPr id="38" name="Text Placeholder 3"/>
          <p:cNvSpPr>
            <a:spLocks noGrp="1"/>
          </p:cNvSpPr>
          <p:nvPr>
            <p:ph type="body" sz="quarter" idx="45" hasCustomPrompt="1"/>
          </p:nvPr>
        </p:nvSpPr>
        <p:spPr>
          <a:xfrm>
            <a:off x="460867" y="2913220"/>
            <a:ext cx="2653786" cy="180029"/>
          </a:xfrm>
          <a:prstGeom prst="rect">
            <a:avLst/>
          </a:prstGeom>
          <a:solidFill>
            <a:srgbClr val="7A988D"/>
          </a:solidFill>
        </p:spPr>
        <p:txBody>
          <a:bodyPr anchor="ctr"/>
          <a:lstStyle>
            <a:lvl1pPr algn="ctr">
              <a:lnSpc>
                <a:spcPct val="100000"/>
              </a:lnSpc>
              <a:spcBef>
                <a:spcPts val="0"/>
              </a:spcBef>
              <a:defRPr sz="800">
                <a:solidFill>
                  <a:schemeClr val="bg1"/>
                </a:solidFill>
              </a:defRPr>
            </a:lvl1pPr>
          </a:lstStyle>
          <a:p>
            <a:pPr lvl="0"/>
            <a:r>
              <a:rPr lang="en-US" dirty="0"/>
              <a:t>Group</a:t>
            </a:r>
          </a:p>
        </p:txBody>
      </p:sp>
      <p:sp>
        <p:nvSpPr>
          <p:cNvPr id="39" name="Text Placeholder 3"/>
          <p:cNvSpPr>
            <a:spLocks noGrp="1"/>
          </p:cNvSpPr>
          <p:nvPr>
            <p:ph type="body" sz="quarter" idx="46" hasCustomPrompt="1"/>
          </p:nvPr>
        </p:nvSpPr>
        <p:spPr>
          <a:xfrm>
            <a:off x="464065" y="4603303"/>
            <a:ext cx="2653785" cy="180029"/>
          </a:xfrm>
          <a:prstGeom prst="rect">
            <a:avLst/>
          </a:prstGeom>
          <a:solidFill>
            <a:srgbClr val="7A988D"/>
          </a:solidFill>
        </p:spPr>
        <p:txBody>
          <a:bodyPr anchor="ctr"/>
          <a:lstStyle>
            <a:lvl1pPr algn="ctr">
              <a:lnSpc>
                <a:spcPct val="100000"/>
              </a:lnSpc>
              <a:spcBef>
                <a:spcPts val="0"/>
              </a:spcBef>
              <a:defRPr sz="800">
                <a:solidFill>
                  <a:schemeClr val="bg1"/>
                </a:solidFill>
              </a:defRPr>
            </a:lvl1pPr>
          </a:lstStyle>
          <a:p>
            <a:pPr lvl="0"/>
            <a:r>
              <a:rPr lang="en-US" dirty="0"/>
              <a:t>Group</a:t>
            </a:r>
          </a:p>
        </p:txBody>
      </p:sp>
      <p:sp>
        <p:nvSpPr>
          <p:cNvPr id="45" name="Rectangle 44">
            <a:extLst>
              <a:ext uri="{FF2B5EF4-FFF2-40B4-BE49-F238E27FC236}">
                <a16:creationId xmlns:a16="http://schemas.microsoft.com/office/drawing/2014/main" id="{6649D3A0-2528-074C-BD1A-7405D39BA194}"/>
              </a:ext>
            </a:extLst>
          </p:cNvPr>
          <p:cNvSpPr/>
          <p:nvPr userDrawn="1"/>
        </p:nvSpPr>
        <p:spPr>
          <a:xfrm>
            <a:off x="464408" y="6167888"/>
            <a:ext cx="379562" cy="120769"/>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nchorCtr="0"/>
          <a:lstStyle/>
          <a:p>
            <a:pPr algn="ctr"/>
            <a:endParaRPr lang="en-US" dirty="0"/>
          </a:p>
        </p:txBody>
      </p:sp>
      <p:sp>
        <p:nvSpPr>
          <p:cNvPr id="46" name="TextBox 45">
            <a:extLst>
              <a:ext uri="{FF2B5EF4-FFF2-40B4-BE49-F238E27FC236}">
                <a16:creationId xmlns:a16="http://schemas.microsoft.com/office/drawing/2014/main" id="{A2D02A1A-27BC-6547-B8BC-325D0E643883}"/>
              </a:ext>
            </a:extLst>
          </p:cNvPr>
          <p:cNvSpPr txBox="1"/>
          <p:nvPr userDrawn="1"/>
        </p:nvSpPr>
        <p:spPr>
          <a:xfrm>
            <a:off x="867602" y="6167887"/>
            <a:ext cx="1820174" cy="120769"/>
          </a:xfrm>
          <a:prstGeom prst="rect">
            <a:avLst/>
          </a:prstGeom>
          <a:noFill/>
        </p:spPr>
        <p:txBody>
          <a:bodyPr wrap="square" lIns="0" tIns="0" rIns="0" bIns="0" rtlCol="0">
            <a:noAutofit/>
          </a:bodyPr>
          <a:lstStyle/>
          <a:p>
            <a:pPr>
              <a:tabLst>
                <a:tab pos="360000" algn="l"/>
              </a:tabLst>
              <a:defRPr/>
            </a:pPr>
            <a:r>
              <a:rPr lang="en-US" sz="700" dirty="0">
                <a:solidFill>
                  <a:srgbClr val="000000"/>
                </a:solidFill>
                <a:ea typeface="ＭＳ Ｐゴシック"/>
              </a:rPr>
              <a:t>Denotes meeting participants</a:t>
            </a:r>
          </a:p>
          <a:p>
            <a:pPr>
              <a:tabLst>
                <a:tab pos="360000" algn="l"/>
              </a:tabLst>
              <a:defRPr/>
            </a:pPr>
            <a:endParaRPr lang="en-US" sz="700" dirty="0">
              <a:solidFill>
                <a:srgbClr val="000000"/>
              </a:solidFill>
              <a:ea typeface="ＭＳ Ｐゴシック"/>
            </a:endParaRPr>
          </a:p>
        </p:txBody>
      </p:sp>
      <p:sp>
        <p:nvSpPr>
          <p:cNvPr id="47" name="Text Placeholder 3"/>
          <p:cNvSpPr>
            <a:spLocks noGrp="1"/>
          </p:cNvSpPr>
          <p:nvPr>
            <p:ph type="body" sz="quarter" idx="47" hasCustomPrompt="1"/>
          </p:nvPr>
        </p:nvSpPr>
        <p:spPr>
          <a:xfrm>
            <a:off x="3275874" y="1233293"/>
            <a:ext cx="2635976" cy="180029"/>
          </a:xfrm>
          <a:prstGeom prst="rect">
            <a:avLst/>
          </a:prstGeom>
          <a:solidFill>
            <a:srgbClr val="7A988D"/>
          </a:solidFill>
        </p:spPr>
        <p:txBody>
          <a:bodyPr anchor="ctr"/>
          <a:lstStyle>
            <a:lvl1pPr marL="0" marR="0" indent="0" algn="ctr" defTabSz="457200" rtl="0" eaLnBrk="1" fontAlgn="auto" latinLnBrk="0" hangingPunct="1">
              <a:lnSpc>
                <a:spcPct val="100000"/>
              </a:lnSpc>
              <a:spcBef>
                <a:spcPts val="0"/>
              </a:spcBef>
              <a:spcAft>
                <a:spcPts val="0"/>
              </a:spcAft>
              <a:buClrTx/>
              <a:buSzTx/>
              <a:buFontTx/>
              <a:buNone/>
              <a:tabLst/>
              <a:defRPr sz="800">
                <a:solidFill>
                  <a:schemeClr val="bg1"/>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dirty="0"/>
              <a:t>Relationship Management </a:t>
            </a:r>
            <a:r>
              <a:rPr lang="en-US" sz="800" baseline="30000" dirty="0"/>
              <a:t>1</a:t>
            </a:r>
          </a:p>
        </p:txBody>
      </p:sp>
      <p:sp>
        <p:nvSpPr>
          <p:cNvPr id="48" name="Text Placeholder 3"/>
          <p:cNvSpPr>
            <a:spLocks noGrp="1"/>
          </p:cNvSpPr>
          <p:nvPr>
            <p:ph type="body" sz="quarter" idx="48" hasCustomPrompt="1"/>
          </p:nvPr>
        </p:nvSpPr>
        <p:spPr>
          <a:xfrm>
            <a:off x="6083300" y="1233293"/>
            <a:ext cx="2605637" cy="180029"/>
          </a:xfrm>
          <a:prstGeom prst="rect">
            <a:avLst/>
          </a:prstGeom>
          <a:solidFill>
            <a:srgbClr val="7A988D"/>
          </a:solidFill>
        </p:spPr>
        <p:txBody>
          <a:bodyPr anchor="ctr"/>
          <a:lstStyle>
            <a:lvl1pPr algn="ctr">
              <a:lnSpc>
                <a:spcPct val="100000"/>
              </a:lnSpc>
              <a:spcBef>
                <a:spcPts val="0"/>
              </a:spcBef>
              <a:defRPr sz="800">
                <a:solidFill>
                  <a:schemeClr val="bg1"/>
                </a:solidFill>
              </a:defRPr>
            </a:lvl1pPr>
          </a:lstStyle>
          <a:p>
            <a:pPr lvl="0"/>
            <a:r>
              <a:rPr lang="en-US" dirty="0"/>
              <a:t>Group</a:t>
            </a:r>
          </a:p>
        </p:txBody>
      </p:sp>
      <p:sp>
        <p:nvSpPr>
          <p:cNvPr id="65" name="Text Placeholder 3"/>
          <p:cNvSpPr>
            <a:spLocks noGrp="1"/>
          </p:cNvSpPr>
          <p:nvPr>
            <p:ph type="body" sz="quarter" idx="61" hasCustomPrompt="1"/>
          </p:nvPr>
        </p:nvSpPr>
        <p:spPr>
          <a:xfrm>
            <a:off x="6076610" y="2912596"/>
            <a:ext cx="2613365" cy="180029"/>
          </a:xfrm>
          <a:prstGeom prst="rect">
            <a:avLst/>
          </a:prstGeom>
          <a:solidFill>
            <a:srgbClr val="7A988D"/>
          </a:solidFill>
        </p:spPr>
        <p:txBody>
          <a:bodyPr anchor="ctr"/>
          <a:lstStyle>
            <a:lvl1pPr algn="ctr">
              <a:lnSpc>
                <a:spcPct val="100000"/>
              </a:lnSpc>
              <a:spcBef>
                <a:spcPts val="0"/>
              </a:spcBef>
              <a:defRPr sz="800">
                <a:solidFill>
                  <a:schemeClr val="bg1"/>
                </a:solidFill>
              </a:defRPr>
            </a:lvl1pPr>
          </a:lstStyle>
          <a:p>
            <a:pPr lvl="0"/>
            <a:r>
              <a:rPr lang="en-US" dirty="0"/>
              <a:t>Group</a:t>
            </a:r>
          </a:p>
        </p:txBody>
      </p:sp>
      <p:sp>
        <p:nvSpPr>
          <p:cNvPr id="66" name="Text Placeholder 3"/>
          <p:cNvSpPr>
            <a:spLocks noGrp="1"/>
          </p:cNvSpPr>
          <p:nvPr>
            <p:ph type="body" sz="quarter" idx="62" hasCustomPrompt="1"/>
          </p:nvPr>
        </p:nvSpPr>
        <p:spPr>
          <a:xfrm>
            <a:off x="3277904" y="4604919"/>
            <a:ext cx="2633946" cy="180029"/>
          </a:xfrm>
          <a:prstGeom prst="rect">
            <a:avLst/>
          </a:prstGeom>
          <a:solidFill>
            <a:srgbClr val="7A988D"/>
          </a:solidFill>
        </p:spPr>
        <p:txBody>
          <a:bodyPr anchor="ctr"/>
          <a:lstStyle>
            <a:lvl1pPr algn="ctr">
              <a:lnSpc>
                <a:spcPct val="100000"/>
              </a:lnSpc>
              <a:spcBef>
                <a:spcPts val="0"/>
              </a:spcBef>
              <a:defRPr sz="800">
                <a:solidFill>
                  <a:schemeClr val="bg1"/>
                </a:solidFill>
              </a:defRPr>
            </a:lvl1pPr>
          </a:lstStyle>
          <a:p>
            <a:pPr lvl="0"/>
            <a:r>
              <a:rPr lang="en-US" dirty="0"/>
              <a:t>Group</a:t>
            </a:r>
          </a:p>
        </p:txBody>
      </p:sp>
      <p:sp>
        <p:nvSpPr>
          <p:cNvPr id="67" name="Text Placeholder 3"/>
          <p:cNvSpPr>
            <a:spLocks noGrp="1"/>
          </p:cNvSpPr>
          <p:nvPr>
            <p:ph type="body" sz="quarter" idx="63" hasCustomPrompt="1"/>
          </p:nvPr>
        </p:nvSpPr>
        <p:spPr>
          <a:xfrm>
            <a:off x="6084472" y="4595328"/>
            <a:ext cx="2604444" cy="180029"/>
          </a:xfrm>
          <a:prstGeom prst="rect">
            <a:avLst/>
          </a:prstGeom>
          <a:solidFill>
            <a:srgbClr val="7A988D"/>
          </a:solidFill>
        </p:spPr>
        <p:txBody>
          <a:bodyPr anchor="ctr"/>
          <a:lstStyle>
            <a:lvl1pPr algn="ctr">
              <a:lnSpc>
                <a:spcPct val="100000"/>
              </a:lnSpc>
              <a:spcBef>
                <a:spcPts val="0"/>
              </a:spcBef>
              <a:defRPr sz="800">
                <a:solidFill>
                  <a:schemeClr val="bg1"/>
                </a:solidFill>
              </a:defRPr>
            </a:lvl1pPr>
          </a:lstStyle>
          <a:p>
            <a:pPr lvl="0"/>
            <a:r>
              <a:rPr lang="en-US" dirty="0"/>
              <a:t>Group</a:t>
            </a:r>
          </a:p>
        </p:txBody>
      </p:sp>
      <p:sp>
        <p:nvSpPr>
          <p:cNvPr id="58" name="Title 1"/>
          <p:cNvSpPr>
            <a:spLocks noGrp="1"/>
          </p:cNvSpPr>
          <p:nvPr>
            <p:ph type="title" hasCustomPrompt="1"/>
          </p:nvPr>
        </p:nvSpPr>
        <p:spPr>
          <a:xfrm>
            <a:off x="457200" y="329570"/>
            <a:ext cx="8229600" cy="385619"/>
          </a:xfrm>
        </p:spPr>
        <p:txBody>
          <a:bodyPr/>
          <a:lstStyle>
            <a:lvl1pPr>
              <a:defRPr baseline="0"/>
            </a:lvl1pPr>
          </a:lstStyle>
          <a:p>
            <a:r>
              <a:rPr lang="en-US" dirty="0"/>
              <a:t>Contact Information</a:t>
            </a:r>
          </a:p>
        </p:txBody>
      </p:sp>
      <p:sp>
        <p:nvSpPr>
          <p:cNvPr id="3" name="Content Placeholder 2"/>
          <p:cNvSpPr>
            <a:spLocks noGrp="1"/>
          </p:cNvSpPr>
          <p:nvPr>
            <p:ph sz="quarter" idx="88" hasCustomPrompt="1"/>
          </p:nvPr>
        </p:nvSpPr>
        <p:spPr>
          <a:xfrm>
            <a:off x="463882" y="1411531"/>
            <a:ext cx="1298448" cy="621792"/>
          </a:xfrm>
          <a:prstGeom prst="rect">
            <a:avLst/>
          </a:prstGeom>
        </p:spPr>
        <p:txBody>
          <a:bodyPr anchor="ctr" anchorCtr="0"/>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1" name="Content Placeholder 2"/>
          <p:cNvSpPr>
            <a:spLocks noGrp="1"/>
          </p:cNvSpPr>
          <p:nvPr>
            <p:ph sz="quarter" idx="100" hasCustomPrompt="1"/>
          </p:nvPr>
        </p:nvSpPr>
        <p:spPr>
          <a:xfrm>
            <a:off x="3278188" y="2072196"/>
            <a:ext cx="1298448"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2" name="Content Placeholder 2"/>
          <p:cNvSpPr>
            <a:spLocks noGrp="1"/>
          </p:cNvSpPr>
          <p:nvPr>
            <p:ph sz="quarter" idx="101" hasCustomPrompt="1"/>
          </p:nvPr>
        </p:nvSpPr>
        <p:spPr>
          <a:xfrm>
            <a:off x="3278188" y="1417638"/>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3" name="Content Placeholder 2"/>
          <p:cNvSpPr>
            <a:spLocks noGrp="1"/>
          </p:cNvSpPr>
          <p:nvPr>
            <p:ph sz="quarter" idx="102" hasCustomPrompt="1"/>
          </p:nvPr>
        </p:nvSpPr>
        <p:spPr>
          <a:xfrm>
            <a:off x="4610831" y="2072196"/>
            <a:ext cx="1298448"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4" name="Content Placeholder 2"/>
          <p:cNvSpPr>
            <a:spLocks noGrp="1"/>
          </p:cNvSpPr>
          <p:nvPr>
            <p:ph sz="quarter" idx="103" hasCustomPrompt="1"/>
          </p:nvPr>
        </p:nvSpPr>
        <p:spPr>
          <a:xfrm>
            <a:off x="4609401" y="1417638"/>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5" name="Content Placeholder 2"/>
          <p:cNvSpPr>
            <a:spLocks noGrp="1"/>
          </p:cNvSpPr>
          <p:nvPr>
            <p:ph sz="quarter" idx="104" hasCustomPrompt="1"/>
          </p:nvPr>
        </p:nvSpPr>
        <p:spPr>
          <a:xfrm>
            <a:off x="6078276" y="2072196"/>
            <a:ext cx="1292190"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6" name="Content Placeholder 2"/>
          <p:cNvSpPr>
            <a:spLocks noGrp="1"/>
          </p:cNvSpPr>
          <p:nvPr>
            <p:ph sz="quarter" idx="105" hasCustomPrompt="1"/>
          </p:nvPr>
        </p:nvSpPr>
        <p:spPr>
          <a:xfrm>
            <a:off x="7390563" y="2072196"/>
            <a:ext cx="1293836"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7" name="Content Placeholder 2"/>
          <p:cNvSpPr>
            <a:spLocks noGrp="1"/>
          </p:cNvSpPr>
          <p:nvPr>
            <p:ph sz="quarter" idx="106" hasCustomPrompt="1"/>
          </p:nvPr>
        </p:nvSpPr>
        <p:spPr>
          <a:xfrm>
            <a:off x="6083300" y="1417638"/>
            <a:ext cx="127711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8" name="Content Placeholder 2"/>
          <p:cNvSpPr>
            <a:spLocks noGrp="1"/>
          </p:cNvSpPr>
          <p:nvPr>
            <p:ph sz="quarter" idx="107" hasCustomPrompt="1"/>
          </p:nvPr>
        </p:nvSpPr>
        <p:spPr>
          <a:xfrm>
            <a:off x="7387586" y="1417638"/>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09" name="Content Placeholder 2"/>
          <p:cNvSpPr>
            <a:spLocks noGrp="1"/>
          </p:cNvSpPr>
          <p:nvPr>
            <p:ph sz="quarter" idx="108" hasCustomPrompt="1"/>
          </p:nvPr>
        </p:nvSpPr>
        <p:spPr>
          <a:xfrm>
            <a:off x="1813549" y="1412157"/>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10" name="Content Placeholder 2"/>
          <p:cNvSpPr>
            <a:spLocks noGrp="1"/>
          </p:cNvSpPr>
          <p:nvPr>
            <p:ph sz="quarter" idx="109" hasCustomPrompt="1"/>
          </p:nvPr>
        </p:nvSpPr>
        <p:spPr>
          <a:xfrm>
            <a:off x="1813114" y="2072196"/>
            <a:ext cx="1298448"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11" name="Content Placeholder 2"/>
          <p:cNvSpPr>
            <a:spLocks noGrp="1"/>
          </p:cNvSpPr>
          <p:nvPr>
            <p:ph sz="quarter" idx="110" hasCustomPrompt="1"/>
          </p:nvPr>
        </p:nvSpPr>
        <p:spPr>
          <a:xfrm>
            <a:off x="463256" y="2072196"/>
            <a:ext cx="1298448"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12" name="Content Placeholder 2"/>
          <p:cNvSpPr>
            <a:spLocks noGrp="1"/>
          </p:cNvSpPr>
          <p:nvPr>
            <p:ph sz="quarter" idx="111" hasCustomPrompt="1"/>
          </p:nvPr>
        </p:nvSpPr>
        <p:spPr>
          <a:xfrm>
            <a:off x="464402" y="3106933"/>
            <a:ext cx="1298448"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13" name="Content Placeholder 2"/>
          <p:cNvSpPr>
            <a:spLocks noGrp="1"/>
          </p:cNvSpPr>
          <p:nvPr>
            <p:ph sz="quarter" idx="112" hasCustomPrompt="1"/>
          </p:nvPr>
        </p:nvSpPr>
        <p:spPr>
          <a:xfrm>
            <a:off x="1810872" y="3098034"/>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14" name="Content Placeholder 2"/>
          <p:cNvSpPr>
            <a:spLocks noGrp="1"/>
          </p:cNvSpPr>
          <p:nvPr>
            <p:ph sz="quarter" idx="113" hasCustomPrompt="1"/>
          </p:nvPr>
        </p:nvSpPr>
        <p:spPr>
          <a:xfrm>
            <a:off x="1816831" y="3774515"/>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15" name="Content Placeholder 2"/>
          <p:cNvSpPr>
            <a:spLocks noGrp="1"/>
          </p:cNvSpPr>
          <p:nvPr>
            <p:ph sz="quarter" idx="114" hasCustomPrompt="1"/>
          </p:nvPr>
        </p:nvSpPr>
        <p:spPr>
          <a:xfrm>
            <a:off x="463776" y="3774515"/>
            <a:ext cx="1298448"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0" name="Content Placeholder 2"/>
          <p:cNvSpPr>
            <a:spLocks noGrp="1"/>
          </p:cNvSpPr>
          <p:nvPr>
            <p:ph sz="quarter" idx="119" hasCustomPrompt="1"/>
          </p:nvPr>
        </p:nvSpPr>
        <p:spPr>
          <a:xfrm>
            <a:off x="6083925" y="3099861"/>
            <a:ext cx="1321547"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1" name="Content Placeholder 2"/>
          <p:cNvSpPr>
            <a:spLocks noGrp="1"/>
          </p:cNvSpPr>
          <p:nvPr>
            <p:ph sz="quarter" idx="120" hasCustomPrompt="1"/>
          </p:nvPr>
        </p:nvSpPr>
        <p:spPr>
          <a:xfrm>
            <a:off x="7424002" y="3100421"/>
            <a:ext cx="1262588" cy="621792"/>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2" name="Content Placeholder 2"/>
          <p:cNvSpPr>
            <a:spLocks noGrp="1"/>
          </p:cNvSpPr>
          <p:nvPr>
            <p:ph sz="quarter" idx="121" hasCustomPrompt="1"/>
          </p:nvPr>
        </p:nvSpPr>
        <p:spPr>
          <a:xfrm>
            <a:off x="7423567" y="3771944"/>
            <a:ext cx="126258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3" name="Content Placeholder 2"/>
          <p:cNvSpPr>
            <a:spLocks noGrp="1"/>
          </p:cNvSpPr>
          <p:nvPr>
            <p:ph sz="quarter" idx="122" hasCustomPrompt="1"/>
          </p:nvPr>
        </p:nvSpPr>
        <p:spPr>
          <a:xfrm>
            <a:off x="6083300" y="3771944"/>
            <a:ext cx="1321422"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4" name="Content Placeholder 2"/>
          <p:cNvSpPr>
            <a:spLocks noGrp="1"/>
          </p:cNvSpPr>
          <p:nvPr>
            <p:ph sz="quarter" idx="123" hasCustomPrompt="1"/>
          </p:nvPr>
        </p:nvSpPr>
        <p:spPr>
          <a:xfrm>
            <a:off x="464402" y="4790250"/>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5" name="Content Placeholder 2"/>
          <p:cNvSpPr>
            <a:spLocks noGrp="1"/>
          </p:cNvSpPr>
          <p:nvPr>
            <p:ph sz="quarter" idx="124" hasCustomPrompt="1"/>
          </p:nvPr>
        </p:nvSpPr>
        <p:spPr>
          <a:xfrm>
            <a:off x="1810872" y="4786309"/>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6" name="Content Placeholder 2"/>
          <p:cNvSpPr>
            <a:spLocks noGrp="1"/>
          </p:cNvSpPr>
          <p:nvPr>
            <p:ph sz="quarter" idx="125" hasCustomPrompt="1"/>
          </p:nvPr>
        </p:nvSpPr>
        <p:spPr>
          <a:xfrm>
            <a:off x="1816831" y="5450915"/>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7" name="Content Placeholder 2"/>
          <p:cNvSpPr>
            <a:spLocks noGrp="1"/>
          </p:cNvSpPr>
          <p:nvPr>
            <p:ph sz="quarter" idx="126" hasCustomPrompt="1"/>
          </p:nvPr>
        </p:nvSpPr>
        <p:spPr>
          <a:xfrm>
            <a:off x="463776" y="5450915"/>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8" name="Content Placeholder 2"/>
          <p:cNvSpPr>
            <a:spLocks noGrp="1"/>
          </p:cNvSpPr>
          <p:nvPr>
            <p:ph sz="quarter" idx="127" hasCustomPrompt="1"/>
          </p:nvPr>
        </p:nvSpPr>
        <p:spPr>
          <a:xfrm>
            <a:off x="3276958" y="4786309"/>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29" name="Content Placeholder 2"/>
          <p:cNvSpPr>
            <a:spLocks noGrp="1"/>
          </p:cNvSpPr>
          <p:nvPr>
            <p:ph sz="quarter" idx="128" hasCustomPrompt="1"/>
          </p:nvPr>
        </p:nvSpPr>
        <p:spPr>
          <a:xfrm>
            <a:off x="4608695" y="4787392"/>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30" name="Content Placeholder 2"/>
          <p:cNvSpPr>
            <a:spLocks noGrp="1"/>
          </p:cNvSpPr>
          <p:nvPr>
            <p:ph sz="quarter" idx="129" hasCustomPrompt="1"/>
          </p:nvPr>
        </p:nvSpPr>
        <p:spPr>
          <a:xfrm>
            <a:off x="4610205" y="5451541"/>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31" name="Content Placeholder 2"/>
          <p:cNvSpPr>
            <a:spLocks noGrp="1"/>
          </p:cNvSpPr>
          <p:nvPr>
            <p:ph sz="quarter" idx="130" hasCustomPrompt="1"/>
          </p:nvPr>
        </p:nvSpPr>
        <p:spPr>
          <a:xfrm>
            <a:off x="3276332" y="5451541"/>
            <a:ext cx="1298448" cy="621792"/>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32" name="Content Placeholder 2"/>
          <p:cNvSpPr>
            <a:spLocks noGrp="1"/>
          </p:cNvSpPr>
          <p:nvPr>
            <p:ph sz="quarter" idx="131" hasCustomPrompt="1"/>
          </p:nvPr>
        </p:nvSpPr>
        <p:spPr>
          <a:xfrm>
            <a:off x="6083925" y="4775601"/>
            <a:ext cx="1321547" cy="627695"/>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33" name="Content Placeholder 2"/>
          <p:cNvSpPr>
            <a:spLocks noGrp="1"/>
          </p:cNvSpPr>
          <p:nvPr>
            <p:ph sz="quarter" idx="132" hasCustomPrompt="1"/>
          </p:nvPr>
        </p:nvSpPr>
        <p:spPr>
          <a:xfrm>
            <a:off x="7424002" y="4778054"/>
            <a:ext cx="1262588" cy="627695"/>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34" name="Content Placeholder 2"/>
          <p:cNvSpPr>
            <a:spLocks noGrp="1"/>
          </p:cNvSpPr>
          <p:nvPr>
            <p:ph sz="quarter" idx="133" hasCustomPrompt="1"/>
          </p:nvPr>
        </p:nvSpPr>
        <p:spPr>
          <a:xfrm>
            <a:off x="7423567" y="5451794"/>
            <a:ext cx="1262588" cy="627695"/>
          </a:xfrm>
          <a:prstGeom prst="rect">
            <a:avLst/>
          </a:prstGeom>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135" name="Content Placeholder 2"/>
          <p:cNvSpPr>
            <a:spLocks noGrp="1"/>
          </p:cNvSpPr>
          <p:nvPr>
            <p:ph sz="quarter" idx="134" hasCustomPrompt="1"/>
          </p:nvPr>
        </p:nvSpPr>
        <p:spPr>
          <a:xfrm>
            <a:off x="6083299" y="5448597"/>
            <a:ext cx="1321547" cy="627695"/>
          </a:xfrm>
          <a:prstGeom prst="rect">
            <a:avLst/>
          </a:prstGeom>
          <a:solidFill>
            <a:schemeClr val="accent2"/>
          </a:solidFill>
        </p:spPr>
        <p:txBody>
          <a:bodyPr anchor="ctr"/>
          <a:lstStyle>
            <a:lvl1pPr>
              <a:lnSpc>
                <a:spcPct val="100000"/>
              </a:lnSpc>
              <a:spcBef>
                <a:spcPts val="0"/>
              </a:spcBef>
              <a:defRPr sz="700" baseline="0">
                <a:solidFill>
                  <a:schemeClr val="tx1"/>
                </a:solidFill>
              </a:defRPr>
            </a:lvl1pPr>
            <a:lvl5pPr algn="ctr">
              <a:lnSpc>
                <a:spcPct val="100000"/>
              </a:lnSpc>
              <a:spcBef>
                <a:spcPts val="0"/>
              </a:spcBef>
              <a:defRPr sz="700" i="0">
                <a:solidFill>
                  <a:schemeClr val="tx1"/>
                </a:solidFill>
              </a:defRPr>
            </a:lvl5pPr>
          </a:lstStyle>
          <a:p>
            <a:pPr lvl="4"/>
            <a:r>
              <a:rPr lang="en-US" dirty="0"/>
              <a:t>Name </a:t>
            </a:r>
            <a:r>
              <a:rPr lang="en-US" dirty="0" err="1"/>
              <a:t>Lastname</a:t>
            </a:r>
            <a:br>
              <a:rPr lang="en-US" dirty="0"/>
            </a:br>
            <a:r>
              <a:rPr lang="en-US" dirty="0"/>
              <a:t>Title</a:t>
            </a:r>
            <a:br>
              <a:rPr lang="en-US" dirty="0"/>
            </a:br>
            <a:r>
              <a:rPr lang="en-US" sz="700" i="0" dirty="0"/>
              <a:t>T: +XX(X) XX </a:t>
            </a:r>
            <a:r>
              <a:rPr lang="en-US" sz="700" i="0" dirty="0" err="1"/>
              <a:t>XXXX</a:t>
            </a:r>
            <a:r>
              <a:rPr lang="en-US" sz="700" i="0" dirty="0"/>
              <a:t> </a:t>
            </a:r>
            <a:r>
              <a:rPr lang="en-US" sz="700" i="0" dirty="0" err="1"/>
              <a:t>XXXX</a:t>
            </a:r>
            <a:endParaRPr lang="en-US" sz="700" i="0" dirty="0"/>
          </a:p>
          <a:p>
            <a:pPr lvl="4"/>
            <a:r>
              <a:rPr lang="en-US" sz="700" i="0" dirty="0"/>
              <a:t>E: xxxxx.xxxxx@smbc.com</a:t>
            </a:r>
          </a:p>
        </p:txBody>
      </p:sp>
      <p:sp>
        <p:nvSpPr>
          <p:cNvPr id="53" name="Picture Placeholder 8"/>
          <p:cNvSpPr>
            <a:spLocks noGrp="1"/>
          </p:cNvSpPr>
          <p:nvPr>
            <p:ph type="pic" sz="quarter" idx="135" hasCustomPrompt="1"/>
          </p:nvPr>
        </p:nvSpPr>
        <p:spPr>
          <a:xfrm>
            <a:off x="3305318" y="2919413"/>
            <a:ext cx="2570672" cy="1455888"/>
          </a:xfrm>
          <a:prstGeom prst="rect">
            <a:avLst/>
          </a:prstGeom>
          <a:solidFill>
            <a:srgbClr val="D7D5CE"/>
          </a:solidFill>
        </p:spPr>
        <p:txBody>
          <a:bodyPr anchor="ctr"/>
          <a:lstStyle>
            <a:lvl1pPr algn="ctr">
              <a:defRPr sz="800"/>
            </a:lvl1pPr>
          </a:lstStyle>
          <a:p>
            <a:r>
              <a:rPr lang="en-US" dirty="0"/>
              <a:t>LOGO HERE</a:t>
            </a:r>
          </a:p>
        </p:txBody>
      </p:sp>
    </p:spTree>
    <p:extLst>
      <p:ext uri="{BB962C8B-B14F-4D97-AF65-F5344CB8AC3E}">
        <p14:creationId xmlns:p14="http://schemas.microsoft.com/office/powerpoint/2010/main" val="4200446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3" name="TextBox 2"/>
          <p:cNvSpPr txBox="1"/>
          <p:nvPr userDrawn="1"/>
        </p:nvSpPr>
        <p:spPr>
          <a:xfrm>
            <a:off x="500329" y="336430"/>
            <a:ext cx="8229600" cy="384048"/>
          </a:xfrm>
          <a:prstGeom prst="rect">
            <a:avLst/>
          </a:prstGeom>
          <a:noFill/>
        </p:spPr>
        <p:txBody>
          <a:bodyPr wrap="square" lIns="45720" tIns="45720" rIns="45720" bIns="45720" rtlCol="0" anchor="b">
            <a:normAutofit lnSpcReduction="10000"/>
          </a:bodyPr>
          <a:lstStyle/>
          <a:p>
            <a:r>
              <a:rPr lang="en-US" sz="2000" baseline="0" dirty="0">
                <a:solidFill>
                  <a:srgbClr val="7F7F7F"/>
                </a:solidFill>
              </a:rPr>
              <a:t>Table of Contents</a:t>
            </a:r>
          </a:p>
        </p:txBody>
      </p:sp>
      <p:sp>
        <p:nvSpPr>
          <p:cNvPr id="11" name="Content Placeholder 5"/>
          <p:cNvSpPr>
            <a:spLocks noGrp="1"/>
          </p:cNvSpPr>
          <p:nvPr>
            <p:ph sz="quarter" idx="12"/>
          </p:nvPr>
        </p:nvSpPr>
        <p:spPr>
          <a:xfrm>
            <a:off x="7620000" y="914400"/>
            <a:ext cx="1066800" cy="5257800"/>
          </a:xfrm>
          <a:prstGeom prst="rect">
            <a:avLst/>
          </a:prstGeom>
        </p:spPr>
        <p:txBody>
          <a:bodyPr/>
          <a:lstStyle>
            <a:lvl1pPr algn="r">
              <a:lnSpc>
                <a:spcPct val="100000"/>
              </a:lnSpc>
              <a:spcBef>
                <a:spcPts val="350"/>
              </a:spcBef>
              <a:spcAft>
                <a:spcPts val="1000"/>
              </a:spcAft>
              <a:defRPr b="0" i="0"/>
            </a:lvl1pPr>
          </a:lstStyle>
          <a:p>
            <a:endParaRPr lang="en-US" b="1" dirty="0"/>
          </a:p>
        </p:txBody>
      </p:sp>
      <p:sp>
        <p:nvSpPr>
          <p:cNvPr id="5" name="Content Placeholder 2"/>
          <p:cNvSpPr>
            <a:spLocks noGrp="1"/>
          </p:cNvSpPr>
          <p:nvPr>
            <p:ph sz="quarter" idx="27"/>
          </p:nvPr>
        </p:nvSpPr>
        <p:spPr>
          <a:xfrm>
            <a:off x="464757" y="904875"/>
            <a:ext cx="7079043" cy="5276850"/>
          </a:xfrm>
          <a:prstGeom prst="rect">
            <a:avLst/>
          </a:prstGeom>
        </p:spPr>
        <p:txBody>
          <a:bodyPr/>
          <a:lstStyle>
            <a:lvl1pPr marL="342900" indent="-342900">
              <a:lnSpc>
                <a:spcPct val="100000"/>
              </a:lnSpc>
              <a:spcBef>
                <a:spcPts val="350"/>
              </a:spcBef>
              <a:spcAft>
                <a:spcPts val="1000"/>
              </a:spcAft>
              <a:buClrTx/>
              <a:buFont typeface="+mj-lt"/>
              <a:buAutoNum type="arabicPeriod"/>
              <a:defRPr sz="1400" b="1"/>
            </a:lvl1pPr>
            <a:lvl2pPr marL="800100" indent="-342900">
              <a:lnSpc>
                <a:spcPct val="100000"/>
              </a:lnSpc>
              <a:spcBef>
                <a:spcPts val="350"/>
              </a:spcBef>
              <a:spcAft>
                <a:spcPts val="1000"/>
              </a:spcAft>
              <a:buClrTx/>
              <a:buFont typeface="+mj-lt"/>
              <a:buAutoNum type="alphaLcParenR"/>
              <a:defRPr sz="1400"/>
            </a:lvl2pPr>
            <a:lvl3pPr marL="1143000" indent="-228600">
              <a:lnSpc>
                <a:spcPct val="100000"/>
              </a:lnSpc>
              <a:spcBef>
                <a:spcPts val="350"/>
              </a:spcBef>
              <a:buClrTx/>
              <a:buFont typeface="+mj-lt"/>
              <a:buAutoNum type="romanLcPeriod"/>
              <a:defRPr sz="14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244432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Pg">
    <p:spTree>
      <p:nvGrpSpPr>
        <p:cNvPr id="1" name=""/>
        <p:cNvGrpSpPr/>
        <p:nvPr/>
      </p:nvGrpSpPr>
      <p:grpSpPr>
        <a:xfrm>
          <a:off x="0" y="0"/>
          <a:ext cx="0" cy="0"/>
          <a:chOff x="0" y="0"/>
          <a:chExt cx="0" cy="0"/>
        </a:xfrm>
      </p:grpSpPr>
      <p:sp>
        <p:nvSpPr>
          <p:cNvPr id="5" name="Text Placeholder 8">
            <a:extLst>
              <a:ext uri="{FF2B5EF4-FFF2-40B4-BE49-F238E27FC236}">
                <a16:creationId xmlns:a16="http://schemas.microsoft.com/office/drawing/2014/main" id="{B7DA562C-EFC7-A64E-BFAF-ED95C2ECE830}"/>
              </a:ext>
            </a:extLst>
          </p:cNvPr>
          <p:cNvSpPr>
            <a:spLocks noGrp="1"/>
          </p:cNvSpPr>
          <p:nvPr>
            <p:ph type="body" sz="quarter" idx="21" hasCustomPrompt="1"/>
          </p:nvPr>
        </p:nvSpPr>
        <p:spPr>
          <a:xfrm>
            <a:off x="800100" y="6331350"/>
            <a:ext cx="7140133" cy="451382"/>
          </a:xfrm>
          <a:prstGeom prst="rect">
            <a:avLst/>
          </a:prstGeom>
        </p:spPr>
        <p:txBody>
          <a:bodyPr anchor="t">
            <a:noAutofit/>
          </a:bodyPr>
          <a:lstStyle>
            <a:lvl1pPr>
              <a:lnSpc>
                <a:spcPct val="100000"/>
              </a:lnSpc>
              <a:spcBef>
                <a:spcPts val="0"/>
              </a:spcBef>
              <a:defRPr sz="600" b="0">
                <a:solidFill>
                  <a:schemeClr val="tx1"/>
                </a:solidFill>
              </a:defRPr>
            </a:lvl1pPr>
          </a:lstStyle>
          <a:p>
            <a:pPr lvl="0"/>
            <a:r>
              <a:rPr lang="en-US" dirty="0"/>
              <a:t>Note:	Blank notes first (no footnote), details spaced with Tab after “Note:”. Note, not Notes:</a:t>
            </a:r>
          </a:p>
          <a:p>
            <a:pPr lvl="0"/>
            <a:r>
              <a:rPr lang="en-US" dirty="0"/>
              <a:t>	(1) numbered notes second, (2) consecutively</a:t>
            </a:r>
          </a:p>
          <a:p>
            <a:pPr lvl="0"/>
            <a:r>
              <a:rPr lang="en-US" dirty="0"/>
              <a:t>Source:	Sources listed alphabetical, or in order of importance, details spaced with Tab after “Source:”</a:t>
            </a:r>
          </a:p>
        </p:txBody>
      </p:sp>
      <p:sp>
        <p:nvSpPr>
          <p:cNvPr id="11" name="Title 10"/>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1740493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ull Pg ">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13" name="Text Placeholder 8">
            <a:extLst>
              <a:ext uri="{FF2B5EF4-FFF2-40B4-BE49-F238E27FC236}">
                <a16:creationId xmlns:a16="http://schemas.microsoft.com/office/drawing/2014/main" id="{46B3963F-4625-5D48-B7E9-04CEF526A6B8}"/>
              </a:ext>
            </a:extLst>
          </p:cNvPr>
          <p:cNvSpPr>
            <a:spLocks noGrp="1"/>
          </p:cNvSpPr>
          <p:nvPr>
            <p:ph type="body" sz="quarter" idx="20" hasCustomPrompt="1"/>
          </p:nvPr>
        </p:nvSpPr>
        <p:spPr>
          <a:xfrm>
            <a:off x="463868" y="771144"/>
            <a:ext cx="8222932" cy="451382"/>
          </a:xfrm>
          <a:prstGeom prst="rect">
            <a:avLst/>
          </a:prstGeom>
        </p:spPr>
        <p:txBody>
          <a:bodyPr anchor="ctr">
            <a:noAutofit/>
          </a:bodyPr>
          <a:lstStyle>
            <a:lvl1pPr>
              <a:lnSpc>
                <a:spcPct val="100000"/>
              </a:lnSpc>
              <a:spcBef>
                <a:spcPts val="0"/>
              </a:spcBef>
              <a:defRPr sz="1100" b="1">
                <a:solidFill>
                  <a:schemeClr val="accent1"/>
                </a:solidFill>
              </a:defRPr>
            </a:lvl1pPr>
          </a:lstStyle>
          <a:p>
            <a:pPr lvl="0"/>
            <a:r>
              <a:rPr lang="en-US" dirty="0"/>
              <a:t>Insert key message and takeaways.</a:t>
            </a:r>
          </a:p>
        </p:txBody>
      </p:sp>
      <p:sp>
        <p:nvSpPr>
          <p:cNvPr id="4" name="TextBox 3">
            <a:extLst>
              <a:ext uri="{FF2B5EF4-FFF2-40B4-BE49-F238E27FC236}">
                <a16:creationId xmlns:a16="http://schemas.microsoft.com/office/drawing/2014/main" id="{2A46C4E8-9616-4342-BE62-BAEC87A5B4BC}"/>
              </a:ext>
            </a:extLst>
          </p:cNvPr>
          <p:cNvSpPr txBox="1"/>
          <p:nvPr userDrawn="1"/>
        </p:nvSpPr>
        <p:spPr>
          <a:xfrm>
            <a:off x="2210765" y="6620719"/>
            <a:ext cx="0" cy="0"/>
          </a:xfrm>
          <a:prstGeom prst="rect">
            <a:avLst/>
          </a:prstGeom>
          <a:noFill/>
        </p:spPr>
        <p:txBody>
          <a:bodyPr wrap="none" lIns="0" tIns="0" rIns="0" bIns="0" rtlCol="0">
            <a:normAutofit fontScale="25000" lnSpcReduction="20000"/>
          </a:bodyPr>
          <a:lstStyle/>
          <a:p>
            <a:endParaRPr lang="en-US" sz="1600" baseline="0" dirty="0"/>
          </a:p>
        </p:txBody>
      </p:sp>
      <p:sp>
        <p:nvSpPr>
          <p:cNvPr id="5" name="TextBox 4">
            <a:extLst>
              <a:ext uri="{FF2B5EF4-FFF2-40B4-BE49-F238E27FC236}">
                <a16:creationId xmlns:a16="http://schemas.microsoft.com/office/drawing/2014/main" id="{15B4A7F2-3F6F-554B-917F-49FB9C359620}"/>
              </a:ext>
            </a:extLst>
          </p:cNvPr>
          <p:cNvSpPr txBox="1"/>
          <p:nvPr userDrawn="1"/>
        </p:nvSpPr>
        <p:spPr>
          <a:xfrm>
            <a:off x="2002420" y="6539696"/>
            <a:ext cx="0" cy="0"/>
          </a:xfrm>
          <a:prstGeom prst="rect">
            <a:avLst/>
          </a:prstGeom>
          <a:noFill/>
        </p:spPr>
        <p:txBody>
          <a:bodyPr wrap="none" lIns="0" tIns="0" rIns="0" bIns="0" rtlCol="0">
            <a:normAutofit fontScale="25000" lnSpcReduction="20000"/>
          </a:bodyPr>
          <a:lstStyle/>
          <a:p>
            <a:endParaRPr lang="en-US" sz="1600" baseline="0" dirty="0"/>
          </a:p>
        </p:txBody>
      </p:sp>
      <p:sp>
        <p:nvSpPr>
          <p:cNvPr id="17" name="Text Placeholder 8">
            <a:extLst>
              <a:ext uri="{FF2B5EF4-FFF2-40B4-BE49-F238E27FC236}">
                <a16:creationId xmlns:a16="http://schemas.microsoft.com/office/drawing/2014/main" id="{00EF7E30-6487-954F-B1C2-E4C97B1F1C8A}"/>
              </a:ext>
            </a:extLst>
          </p:cNvPr>
          <p:cNvSpPr>
            <a:spLocks noGrp="1"/>
          </p:cNvSpPr>
          <p:nvPr>
            <p:ph type="body" sz="quarter" idx="21" hasCustomPrompt="1"/>
          </p:nvPr>
        </p:nvSpPr>
        <p:spPr>
          <a:xfrm>
            <a:off x="800100" y="6331350"/>
            <a:ext cx="7140133" cy="451382"/>
          </a:xfrm>
          <a:prstGeom prst="rect">
            <a:avLst/>
          </a:prstGeom>
        </p:spPr>
        <p:txBody>
          <a:bodyPr anchor="t">
            <a:noAutofit/>
          </a:bodyPr>
          <a:lstStyle>
            <a:lvl1pPr>
              <a:lnSpc>
                <a:spcPct val="100000"/>
              </a:lnSpc>
              <a:spcBef>
                <a:spcPts val="0"/>
              </a:spcBef>
              <a:defRPr sz="600" b="0">
                <a:solidFill>
                  <a:schemeClr val="tx1"/>
                </a:solidFill>
              </a:defRPr>
            </a:lvl1pPr>
          </a:lstStyle>
          <a:p>
            <a:pPr lvl="0"/>
            <a:r>
              <a:rPr lang="en-US" dirty="0"/>
              <a:t>Note:	Blank notes first (no footnote), details spaced with Tab after “Note:”. Note, not Notes:</a:t>
            </a:r>
          </a:p>
          <a:p>
            <a:pPr lvl="0"/>
            <a:r>
              <a:rPr lang="en-US" dirty="0"/>
              <a:t>	(1) numbered notes second, (2) consecutively</a:t>
            </a:r>
          </a:p>
          <a:p>
            <a:pPr lvl="0"/>
            <a:r>
              <a:rPr lang="en-US" dirty="0"/>
              <a:t>Source:	Sources listed alphabetical, or in order of importance, details spaced with Tab after “Source:”</a:t>
            </a:r>
          </a:p>
        </p:txBody>
      </p:sp>
      <p:sp>
        <p:nvSpPr>
          <p:cNvPr id="10" name="Content Placeholder 2"/>
          <p:cNvSpPr>
            <a:spLocks noGrp="1"/>
          </p:cNvSpPr>
          <p:nvPr>
            <p:ph sz="quarter" idx="27"/>
          </p:nvPr>
        </p:nvSpPr>
        <p:spPr>
          <a:xfrm>
            <a:off x="464757" y="1417638"/>
            <a:ext cx="8220456" cy="4572000"/>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147444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Horizontal ">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14" name="Text Placeholder 8">
            <a:extLst>
              <a:ext uri="{FF2B5EF4-FFF2-40B4-BE49-F238E27FC236}">
                <a16:creationId xmlns:a16="http://schemas.microsoft.com/office/drawing/2014/main" id="{0E82660B-ED13-994E-A65A-C4846BF272D4}"/>
              </a:ext>
            </a:extLst>
          </p:cNvPr>
          <p:cNvSpPr>
            <a:spLocks noGrp="1"/>
          </p:cNvSpPr>
          <p:nvPr>
            <p:ph type="body" sz="quarter" idx="21" hasCustomPrompt="1"/>
          </p:nvPr>
        </p:nvSpPr>
        <p:spPr>
          <a:xfrm>
            <a:off x="800100" y="6331350"/>
            <a:ext cx="7140133" cy="451382"/>
          </a:xfrm>
          <a:prstGeom prst="rect">
            <a:avLst/>
          </a:prstGeom>
        </p:spPr>
        <p:txBody>
          <a:bodyPr anchor="t">
            <a:noAutofit/>
          </a:bodyPr>
          <a:lstStyle>
            <a:lvl1pPr>
              <a:lnSpc>
                <a:spcPct val="100000"/>
              </a:lnSpc>
              <a:spcBef>
                <a:spcPts val="0"/>
              </a:spcBef>
              <a:defRPr sz="600" b="0">
                <a:solidFill>
                  <a:schemeClr val="tx1"/>
                </a:solidFill>
              </a:defRPr>
            </a:lvl1pPr>
          </a:lstStyle>
          <a:p>
            <a:pPr lvl="0"/>
            <a:r>
              <a:rPr lang="en-US" dirty="0"/>
              <a:t>Note:	Blank notes first (no footnote), details spaced with Tab after “Note:”. Note, not Notes:</a:t>
            </a:r>
          </a:p>
          <a:p>
            <a:pPr lvl="0"/>
            <a:r>
              <a:rPr lang="en-US" dirty="0"/>
              <a:t>	(1) numbered notes second, (2) consecutively</a:t>
            </a:r>
          </a:p>
          <a:p>
            <a:pPr lvl="0"/>
            <a:r>
              <a:rPr lang="en-US" dirty="0"/>
              <a:t>Source:	Sources listed alphabetical, or in order of importance, details spaced with Tab after “Source:”</a:t>
            </a:r>
          </a:p>
        </p:txBody>
      </p:sp>
      <p:sp>
        <p:nvSpPr>
          <p:cNvPr id="9" name="Text Placeholder 30"/>
          <p:cNvSpPr>
            <a:spLocks noGrp="1"/>
          </p:cNvSpPr>
          <p:nvPr>
            <p:ph type="body" sz="quarter" idx="46" hasCustomPrompt="1"/>
          </p:nvPr>
        </p:nvSpPr>
        <p:spPr>
          <a:xfrm>
            <a:off x="467205" y="1043635"/>
            <a:ext cx="82296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10" name="Text Placeholder 30"/>
          <p:cNvSpPr>
            <a:spLocks noGrp="1"/>
          </p:cNvSpPr>
          <p:nvPr>
            <p:ph type="body" sz="quarter" idx="47" hasCustomPrompt="1"/>
          </p:nvPr>
        </p:nvSpPr>
        <p:spPr>
          <a:xfrm>
            <a:off x="468665" y="3572572"/>
            <a:ext cx="8229600" cy="182880"/>
          </a:xfrm>
          <a:prstGeom prst="rect">
            <a:avLst/>
          </a:prstGeom>
          <a:blipFill>
            <a:blip r:embed="rId2"/>
            <a:stretch>
              <a:fillRect/>
            </a:stretch>
          </a:blipFill>
        </p:spPr>
        <p:txBody>
          <a:bodyPr anchor="b"/>
          <a:lstStyle>
            <a:lvl1pPr>
              <a:lnSpc>
                <a:spcPct val="100000"/>
              </a:lnSpc>
              <a:spcBef>
                <a:spcPts val="0"/>
              </a:spcBef>
              <a:defRPr sz="1000" b="1">
                <a:solidFill>
                  <a:schemeClr val="tx1"/>
                </a:solidFill>
              </a:defRPr>
            </a:lvl1pPr>
          </a:lstStyle>
          <a:p>
            <a:pPr lvl="0"/>
            <a:r>
              <a:rPr lang="en-US" dirty="0"/>
              <a:t>Sub Header</a:t>
            </a:r>
          </a:p>
        </p:txBody>
      </p:sp>
      <p:sp>
        <p:nvSpPr>
          <p:cNvPr id="11" name="Content Placeholder 2"/>
          <p:cNvSpPr>
            <a:spLocks noGrp="1"/>
          </p:cNvSpPr>
          <p:nvPr>
            <p:ph sz="quarter" idx="27"/>
          </p:nvPr>
        </p:nvSpPr>
        <p:spPr>
          <a:xfrm>
            <a:off x="464757" y="1227138"/>
            <a:ext cx="8229600" cy="2231136"/>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
        <p:nvSpPr>
          <p:cNvPr id="12" name="Content Placeholder 2"/>
          <p:cNvSpPr>
            <a:spLocks noGrp="1"/>
          </p:cNvSpPr>
          <p:nvPr>
            <p:ph sz="quarter" idx="48"/>
          </p:nvPr>
        </p:nvSpPr>
        <p:spPr>
          <a:xfrm>
            <a:off x="466725" y="3756025"/>
            <a:ext cx="8229600" cy="2231136"/>
          </a:xfrm>
          <a:prstGeom prst="rect">
            <a:avLst/>
          </a:prstGeom>
        </p:spPr>
        <p:txBody>
          <a:bodyPr/>
          <a:lstStyle>
            <a:lvl1pPr marL="274320" indent="-182880">
              <a:lnSpc>
                <a:spcPct val="100000"/>
              </a:lnSpc>
              <a:spcBef>
                <a:spcPts val="350"/>
              </a:spcBef>
              <a:buClr>
                <a:schemeClr val="accent6"/>
              </a:buClr>
              <a:buFont typeface="Wingdings 2" panose="05020102010507070707" pitchFamily="18" charset="2"/>
              <a:buChar char=""/>
              <a:defRPr sz="1000"/>
            </a:lvl1pPr>
            <a:lvl2pPr marL="457200" indent="-182880">
              <a:lnSpc>
                <a:spcPct val="100000"/>
              </a:lnSpc>
              <a:spcBef>
                <a:spcPts val="350"/>
              </a:spcBef>
              <a:buClr>
                <a:schemeClr val="accent6"/>
              </a:buClr>
              <a:buFont typeface="Arial" panose="020B0604020202020204" pitchFamily="34" charset="0"/>
              <a:buChar char="̶"/>
              <a:defRPr sz="1000"/>
            </a:lvl2pPr>
            <a:lvl3pPr marL="640080" indent="-182880">
              <a:lnSpc>
                <a:spcPct val="100000"/>
              </a:lnSpc>
              <a:spcBef>
                <a:spcPts val="350"/>
              </a:spcBef>
              <a:buClr>
                <a:schemeClr val="accent6"/>
              </a:buClr>
              <a:buFont typeface="Wingdings" panose="05000000000000000000" pitchFamily="2" charset="2"/>
              <a:buChar char="§"/>
              <a:defRPr sz="1000"/>
            </a:lvl3pPr>
            <a:lvl4pPr marL="822960" indent="-182880">
              <a:buClr>
                <a:srgbClr val="478384"/>
              </a:buClr>
              <a:defRPr sz="1000"/>
            </a:lvl4pPr>
            <a:lvl5pPr>
              <a:defRPr sz="1200"/>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3414434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29570"/>
            <a:ext cx="8229600" cy="385619"/>
          </a:xfrm>
          <a:prstGeom prst="rect">
            <a:avLst/>
          </a:prstGeom>
        </p:spPr>
        <p:txBody>
          <a:bodyPr vert="horz" lIns="45720" tIns="45720" rIns="45720" bIns="45720" rtlCol="0" anchor="t" anchorCtr="0">
            <a:noAutofit/>
          </a:bodyPr>
          <a:lstStyle/>
          <a:p>
            <a:r>
              <a:rPr lang="en-US" dirty="0"/>
              <a:t>Click to edit Master title style</a:t>
            </a:r>
          </a:p>
        </p:txBody>
      </p:sp>
      <p:cxnSp>
        <p:nvCxnSpPr>
          <p:cNvPr id="13" name="Straight Connector 12"/>
          <p:cNvCxnSpPr/>
          <p:nvPr/>
        </p:nvCxnSpPr>
        <p:spPr>
          <a:xfrm>
            <a:off x="457200" y="6329680"/>
            <a:ext cx="8232648" cy="0"/>
          </a:xfrm>
          <a:prstGeom prst="line">
            <a:avLst/>
          </a:prstGeom>
          <a:ln w="12700">
            <a:solidFill>
              <a:srgbClr val="77777A"/>
            </a:solidFill>
          </a:ln>
        </p:spPr>
        <p:style>
          <a:lnRef idx="1">
            <a:schemeClr val="accent1"/>
          </a:lnRef>
          <a:fillRef idx="0">
            <a:schemeClr val="accent1"/>
          </a:fillRef>
          <a:effectRef idx="0">
            <a:schemeClr val="accent1"/>
          </a:effectRef>
          <a:fontRef idx="minor">
            <a:schemeClr val="tx1"/>
          </a:fontRef>
        </p:style>
      </p:cxnSp>
      <p:pic>
        <p:nvPicPr>
          <p:cNvPr id="15" name="Picture 2" descr="Y:\Work\Marketing Strategy\New Logo\smbc_group_kihon_CMYK-01.png"/>
          <p:cNvPicPr>
            <a:picLocks noChangeAspect="1" noChangeArrowheads="1"/>
          </p:cNvPicPr>
          <p:nvPr/>
        </p:nvPicPr>
        <p:blipFill rotWithShape="1">
          <a:blip r:embed="rId21" cstate="print">
            <a:extLst>
              <a:ext uri="{28A0092B-C50C-407E-A947-70E740481C1C}">
                <a14:useLocalDpi xmlns:a14="http://schemas.microsoft.com/office/drawing/2010/main" val="0"/>
              </a:ext>
            </a:extLst>
          </a:blip>
          <a:srcRect r="4655"/>
          <a:stretch/>
        </p:blipFill>
        <p:spPr bwMode="auto">
          <a:xfrm>
            <a:off x="7963270" y="6410237"/>
            <a:ext cx="723530" cy="295363"/>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Straight Connector 9"/>
          <p:cNvCxnSpPr/>
          <p:nvPr/>
        </p:nvCxnSpPr>
        <p:spPr>
          <a:xfrm>
            <a:off x="457200" y="779779"/>
            <a:ext cx="8229600" cy="0"/>
          </a:xfrm>
          <a:prstGeom prst="line">
            <a:avLst/>
          </a:prstGeom>
          <a:ln w="12700">
            <a:solidFill>
              <a:srgbClr val="77777A"/>
            </a:solidFill>
          </a:ln>
        </p:spPr>
        <p:style>
          <a:lnRef idx="1">
            <a:schemeClr val="accent1"/>
          </a:lnRef>
          <a:fillRef idx="0">
            <a:schemeClr val="accent1"/>
          </a:fillRef>
          <a:effectRef idx="0">
            <a:schemeClr val="accent1"/>
          </a:effectRef>
          <a:fontRef idx="minor">
            <a:schemeClr val="tx1"/>
          </a:fontRef>
        </p:style>
      </p:cxnSp>
      <p:sp>
        <p:nvSpPr>
          <p:cNvPr id="7" name="Slide Number Placeholder 1"/>
          <p:cNvSpPr txBox="1">
            <a:spLocks/>
          </p:cNvSpPr>
          <p:nvPr/>
        </p:nvSpPr>
        <p:spPr>
          <a:xfrm>
            <a:off x="422190" y="6431280"/>
            <a:ext cx="304800" cy="274320"/>
          </a:xfrm>
          <a:prstGeom prst="rect">
            <a:avLst/>
          </a:prstGeom>
        </p:spPr>
        <p:txBody>
          <a:bodyPr vert="horz" lIns="0" tIns="0" rIns="0" bIns="45720" rtlCol="0" anchor="ctr"/>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BEB5C35A-7499-4BB0-B084-6A57D4FB5AF8}" type="slidenum">
              <a:rPr lang="en-US" sz="900" b="0" smtClean="0">
                <a:solidFill>
                  <a:srgbClr val="000000"/>
                </a:solidFill>
              </a:rPr>
              <a:pPr algn="ctr"/>
              <a:t>‹#›</a:t>
            </a:fld>
            <a:endParaRPr lang="en-US" sz="900" b="0" dirty="0">
              <a:solidFill>
                <a:srgbClr val="000000"/>
              </a:solidFill>
            </a:endParaRPr>
          </a:p>
        </p:txBody>
      </p:sp>
    </p:spTree>
    <p:extLst>
      <p:ext uri="{BB962C8B-B14F-4D97-AF65-F5344CB8AC3E}">
        <p14:creationId xmlns:p14="http://schemas.microsoft.com/office/powerpoint/2010/main" val="2941206525"/>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697" r:id="rId3"/>
    <p:sldLayoutId id="2147483726" r:id="rId4"/>
    <p:sldLayoutId id="2147483727" r:id="rId5"/>
    <p:sldLayoutId id="2147483702" r:id="rId6"/>
    <p:sldLayoutId id="2147483654" r:id="rId7"/>
    <p:sldLayoutId id="2147483650" r:id="rId8"/>
    <p:sldLayoutId id="2147483688" r:id="rId9"/>
    <p:sldLayoutId id="2147483704" r:id="rId10"/>
    <p:sldLayoutId id="2147483660" r:id="rId11"/>
    <p:sldLayoutId id="2147483659" r:id="rId12"/>
    <p:sldLayoutId id="2147483661" r:id="rId13"/>
    <p:sldLayoutId id="2147483658" r:id="rId14"/>
    <p:sldLayoutId id="2147483711" r:id="rId15"/>
    <p:sldLayoutId id="2147483723" r:id="rId16"/>
    <p:sldLayoutId id="2147483715" r:id="rId17"/>
    <p:sldLayoutId id="2147483662" r:id="rId18"/>
    <p:sldLayoutId id="2147483728" r:id="rId19"/>
  </p:sldLayoutIdLst>
  <p:hf hdr="0" ftr="0" dt="0"/>
  <p:txStyles>
    <p:titleStyle>
      <a:lvl1pPr algn="l" defTabSz="457200" rtl="0" eaLnBrk="1" latinLnBrk="0" hangingPunct="1">
        <a:lnSpc>
          <a:spcPts val="2600"/>
        </a:lnSpc>
        <a:spcBef>
          <a:spcPct val="0"/>
        </a:spcBef>
        <a:buNone/>
        <a:defRPr sz="2000" kern="1200" baseline="0">
          <a:solidFill>
            <a:srgbClr val="777777"/>
          </a:solidFill>
          <a:latin typeface="+mj-lt"/>
          <a:ea typeface="+mj-ea"/>
          <a:cs typeface="+mj-cs"/>
        </a:defRPr>
      </a:lvl1pPr>
    </p:titleStyle>
    <p:bodyStyle>
      <a:lvl1pPr marL="0" indent="0" algn="l" defTabSz="457200" rtl="0" eaLnBrk="1" latinLnBrk="0" hangingPunct="1">
        <a:lnSpc>
          <a:spcPts val="2000"/>
        </a:lnSpc>
        <a:spcBef>
          <a:spcPts val="1000"/>
        </a:spcBef>
        <a:buFontTx/>
        <a:buNone/>
        <a:defRPr sz="1400" kern="1200">
          <a:solidFill>
            <a:schemeClr val="tx1"/>
          </a:solidFill>
          <a:latin typeface="+mn-lt"/>
          <a:ea typeface="+mn-ea"/>
          <a:cs typeface="+mn-cs"/>
        </a:defRPr>
      </a:lvl1pPr>
      <a:lvl2pPr marL="173038" indent="-173038" algn="l" defTabSz="457200" rtl="0" eaLnBrk="1" latinLnBrk="0" hangingPunct="1">
        <a:lnSpc>
          <a:spcPts val="1800"/>
        </a:lnSpc>
        <a:spcBef>
          <a:spcPts val="1000"/>
        </a:spcBef>
        <a:buClr>
          <a:schemeClr val="tx1"/>
        </a:buClr>
        <a:buFont typeface="Arial"/>
        <a:buChar char="•"/>
        <a:defRPr sz="1200" kern="1200">
          <a:solidFill>
            <a:schemeClr val="tx1"/>
          </a:solidFill>
          <a:latin typeface="+mn-lt"/>
          <a:ea typeface="+mn-ea"/>
          <a:cs typeface="+mn-cs"/>
        </a:defRPr>
      </a:lvl2pPr>
      <a:lvl3pPr marL="346075" indent="-173038" algn="l" defTabSz="457200" rtl="0" eaLnBrk="1" latinLnBrk="0" hangingPunct="1">
        <a:lnSpc>
          <a:spcPts val="1600"/>
        </a:lnSpc>
        <a:spcBef>
          <a:spcPts val="1000"/>
        </a:spcBef>
        <a:buClr>
          <a:schemeClr val="tx1"/>
        </a:buClr>
        <a:buFont typeface="Arial"/>
        <a:buChar char="•"/>
        <a:defRPr sz="1000" kern="1200">
          <a:solidFill>
            <a:schemeClr val="tx1"/>
          </a:solidFill>
          <a:latin typeface="+mn-lt"/>
          <a:ea typeface="+mn-ea"/>
          <a:cs typeface="+mn-cs"/>
        </a:defRPr>
      </a:lvl3pPr>
      <a:lvl4pPr marL="519113" indent="-173038" algn="l" defTabSz="457200" rtl="0" eaLnBrk="1" latinLnBrk="0" hangingPunct="1">
        <a:lnSpc>
          <a:spcPts val="1400"/>
        </a:lnSpc>
        <a:spcBef>
          <a:spcPts val="1000"/>
        </a:spcBef>
        <a:buClr>
          <a:schemeClr val="tx1"/>
        </a:buClr>
        <a:buFont typeface="Arial"/>
        <a:buChar char="•"/>
        <a:defRPr sz="800" kern="1200">
          <a:solidFill>
            <a:schemeClr val="tx1"/>
          </a:solidFill>
          <a:latin typeface="+mn-lt"/>
          <a:ea typeface="+mn-ea"/>
          <a:cs typeface="+mn-cs"/>
        </a:defRPr>
      </a:lvl4pPr>
      <a:lvl5pPr marL="0" indent="0" algn="l" defTabSz="457200" rtl="0" eaLnBrk="1" latinLnBrk="0" hangingPunct="1">
        <a:lnSpc>
          <a:spcPts val="2000"/>
        </a:lnSpc>
        <a:spcBef>
          <a:spcPts val="1200"/>
        </a:spcBef>
        <a:buFontTx/>
        <a:buNone/>
        <a:defRPr sz="1400" b="0" i="1" kern="1200">
          <a:solidFill>
            <a:srgbClr val="CC531C"/>
          </a:solidFill>
          <a:latin typeface="+mn-lt"/>
          <a:ea typeface="+mn-ea"/>
          <a:cs typeface="+mn-cs"/>
        </a:defRPr>
      </a:lvl5pPr>
      <a:lvl6pPr marL="0" indent="0" algn="l" defTabSz="-396875" rtl="0" eaLnBrk="1" latinLnBrk="0" hangingPunct="1">
        <a:lnSpc>
          <a:spcPts val="1000"/>
        </a:lnSpc>
        <a:spcBef>
          <a:spcPts val="600"/>
        </a:spcBef>
        <a:buClr>
          <a:schemeClr val="tx1"/>
        </a:buClr>
        <a:buFontTx/>
        <a:buNone/>
        <a:defRPr sz="800" kern="1200">
          <a:solidFill>
            <a:schemeClr val="tx1"/>
          </a:solidFill>
          <a:latin typeface="+mn-lt"/>
          <a:ea typeface="+mn-ea"/>
          <a:cs typeface="+mn-cs"/>
        </a:defRPr>
      </a:lvl6pPr>
      <a:lvl7pPr marL="0" indent="0" algn="l" defTabSz="457200" rtl="0" eaLnBrk="1" latinLnBrk="0" hangingPunct="1">
        <a:lnSpc>
          <a:spcPts val="1400"/>
        </a:lnSpc>
        <a:spcBef>
          <a:spcPts val="600"/>
        </a:spcBef>
        <a:buFontTx/>
        <a:buNone/>
        <a:defRPr sz="1000" b="0" i="1"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guide id="3" pos="5472" userDrawn="1">
          <p15:clr>
            <a:srgbClr val="F26B43"/>
          </p15:clr>
        </p15:guide>
        <p15:guide id="4" pos="288" userDrawn="1">
          <p15:clr>
            <a:srgbClr val="F26B43"/>
          </p15:clr>
        </p15:guide>
        <p15:guide id="5" orient="horz" pos="480" userDrawn="1">
          <p15:clr>
            <a:srgbClr val="F26B43"/>
          </p15:clr>
        </p15:guide>
        <p15:guide id="6" orient="horz" pos="3984" userDrawn="1">
          <p15:clr>
            <a:srgbClr val="F26B43"/>
          </p15:clr>
        </p15:guide>
        <p15:guide id="8" pos="504" userDrawn="1">
          <p15:clr>
            <a:srgbClr val="F26B43"/>
          </p15:clr>
        </p15:guide>
        <p15:guide id="9" orient="horz" pos="888" userDrawn="1">
          <p15:clr>
            <a:srgbClr val="F26B43"/>
          </p15:clr>
        </p15:guide>
        <p15:guide id="10" pos="2736" userDrawn="1">
          <p15:clr>
            <a:srgbClr val="F26B43"/>
          </p15:clr>
        </p15:guide>
        <p15:guide id="11" pos="3024" userDrawn="1">
          <p15:clr>
            <a:srgbClr val="F26B43"/>
          </p15:clr>
        </p15:guide>
        <p15:guide id="12" orient="horz" pos="2496" userDrawn="1">
          <p15:clr>
            <a:srgbClr val="F26B43"/>
          </p15:clr>
        </p15:guide>
        <p15:guide id="13" orient="horz" pos="2352" userDrawn="1">
          <p15:clr>
            <a:srgbClr val="F26B43"/>
          </p15:clr>
        </p15:guide>
        <p15:guide id="14" orient="horz" pos="768" userDrawn="1">
          <p15:clr>
            <a:srgbClr val="F26B43"/>
          </p15:clr>
        </p15:guide>
        <p15:guide id="15" orient="horz" pos="3936" userDrawn="1">
          <p15:clr>
            <a:srgbClr val="F26B43"/>
          </p15:clr>
        </p15:guide>
        <p15:guide id="16" orient="horz" pos="3768" userDrawn="1">
          <p15:clr>
            <a:srgbClr val="F26B43"/>
          </p15:clr>
        </p15:guide>
        <p15:guide id="17" pos="525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4.PNG"/><Relationship Id="rId1" Type="http://schemas.openxmlformats.org/officeDocument/2006/relationships/slideLayout" Target="../slideLayouts/slideLayout16.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ontent Placeholder 15"/>
          <p:cNvSpPr>
            <a:spLocks noGrp="1"/>
          </p:cNvSpPr>
          <p:nvPr>
            <p:ph sz="quarter" idx="12"/>
          </p:nvPr>
        </p:nvSpPr>
        <p:spPr/>
        <p:txBody>
          <a:bodyPr/>
          <a:lstStyle/>
          <a:p>
            <a:r>
              <a:rPr lang="en-US" dirty="0"/>
              <a:t>Weekly Update of U.S. Economy</a:t>
            </a:r>
          </a:p>
        </p:txBody>
      </p:sp>
      <p:sp>
        <p:nvSpPr>
          <p:cNvPr id="17" name="Content Placeholder 16"/>
          <p:cNvSpPr>
            <a:spLocks noGrp="1"/>
          </p:cNvSpPr>
          <p:nvPr>
            <p:ph sz="quarter" idx="13"/>
          </p:nvPr>
        </p:nvSpPr>
        <p:spPr>
          <a:xfrm>
            <a:off x="465138" y="3575682"/>
            <a:ext cx="8220075" cy="1752600"/>
          </a:xfrm>
        </p:spPr>
        <p:txBody>
          <a:bodyPr/>
          <a:lstStyle/>
          <a:p>
            <a:r>
              <a:rPr lang="en-US" b="1" dirty="0"/>
              <a:t>Junko Nishioka</a:t>
            </a:r>
            <a:br>
              <a:rPr lang="en-US" dirty="0"/>
            </a:br>
            <a:r>
              <a:rPr lang="en-US" dirty="0"/>
              <a:t>Chief Economist</a:t>
            </a:r>
          </a:p>
          <a:p>
            <a:r>
              <a:rPr lang="en-US" dirty="0"/>
              <a:t>Sumitomo Mitsui Banking Corporation</a:t>
            </a:r>
          </a:p>
          <a:p>
            <a:endParaRPr lang="en-US" dirty="0"/>
          </a:p>
          <a:p>
            <a:r>
              <a:rPr lang="en-US" dirty="0"/>
              <a:t>(212) 224-4568</a:t>
            </a:r>
          </a:p>
          <a:p>
            <a:r>
              <a:rPr lang="en-US" dirty="0"/>
              <a:t>junko_nishioka@smbcgroup.com</a:t>
            </a:r>
          </a:p>
          <a:p>
            <a:br>
              <a:rPr lang="en-US" dirty="0"/>
            </a:br>
            <a:r>
              <a:rPr lang="en-US" dirty="0"/>
              <a:t>July 7, 2023</a:t>
            </a:r>
          </a:p>
          <a:p>
            <a:endParaRPr lang="en-US" dirty="0"/>
          </a:p>
          <a:p>
            <a:endParaRPr lang="en-US" dirty="0"/>
          </a:p>
        </p:txBody>
      </p:sp>
    </p:spTree>
    <p:extLst>
      <p:ext uri="{BB962C8B-B14F-4D97-AF65-F5344CB8AC3E}">
        <p14:creationId xmlns:p14="http://schemas.microsoft.com/office/powerpoint/2010/main" val="890245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0271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67B77A2-5CE6-4235-A6ED-0F5C9D9E0A8A}"/>
              </a:ext>
            </a:extLst>
          </p:cNvPr>
          <p:cNvSpPr>
            <a:spLocks noGrp="1"/>
          </p:cNvSpPr>
          <p:nvPr>
            <p:ph type="title"/>
          </p:nvPr>
        </p:nvSpPr>
        <p:spPr>
          <a:xfrm>
            <a:off x="452189" y="329570"/>
            <a:ext cx="8229600" cy="385619"/>
          </a:xfrm>
        </p:spPr>
        <p:txBody>
          <a:bodyPr/>
          <a:lstStyle/>
          <a:p>
            <a:r>
              <a:rPr lang="en-US" sz="2000" dirty="0"/>
              <a:t>Labor Market Rebalancing More Slowly Than Fed’s Expectation</a:t>
            </a:r>
          </a:p>
        </p:txBody>
      </p:sp>
      <p:sp>
        <p:nvSpPr>
          <p:cNvPr id="8" name="Text Placeholder 7">
            <a:extLst>
              <a:ext uri="{FF2B5EF4-FFF2-40B4-BE49-F238E27FC236}">
                <a16:creationId xmlns:a16="http://schemas.microsoft.com/office/drawing/2014/main" id="{130E7AD1-E425-4CFF-AFD1-65EA1FACC446}"/>
              </a:ext>
            </a:extLst>
          </p:cNvPr>
          <p:cNvSpPr>
            <a:spLocks noGrp="1"/>
          </p:cNvSpPr>
          <p:nvPr>
            <p:ph type="body" sz="quarter" idx="22"/>
          </p:nvPr>
        </p:nvSpPr>
        <p:spPr>
          <a:xfrm>
            <a:off x="474835" y="933028"/>
            <a:ext cx="3779733" cy="182880"/>
          </a:xfrm>
        </p:spPr>
        <p:txBody>
          <a:bodyPr/>
          <a:lstStyle/>
          <a:p>
            <a:r>
              <a:rPr lang="en-US" sz="900" dirty="0"/>
              <a:t>Employment Increases at a Steady Pace</a:t>
            </a:r>
          </a:p>
        </p:txBody>
      </p:sp>
      <p:sp>
        <p:nvSpPr>
          <p:cNvPr id="10" name="Text Placeholder 9">
            <a:extLst>
              <a:ext uri="{FF2B5EF4-FFF2-40B4-BE49-F238E27FC236}">
                <a16:creationId xmlns:a16="http://schemas.microsoft.com/office/drawing/2014/main" id="{9A29929C-A870-4112-BB14-4A27420EC708}"/>
              </a:ext>
            </a:extLst>
          </p:cNvPr>
          <p:cNvSpPr>
            <a:spLocks noGrp="1"/>
          </p:cNvSpPr>
          <p:nvPr>
            <p:ph type="body" sz="quarter" idx="28"/>
          </p:nvPr>
        </p:nvSpPr>
        <p:spPr>
          <a:xfrm>
            <a:off x="4547379" y="933028"/>
            <a:ext cx="3986105" cy="182880"/>
          </a:xfrm>
        </p:spPr>
        <p:txBody>
          <a:bodyPr/>
          <a:lstStyle/>
          <a:p>
            <a:r>
              <a:rPr lang="en-US" sz="900" dirty="0"/>
              <a:t>Downside Risks for the Economy in the Second Half of 2023</a:t>
            </a:r>
          </a:p>
        </p:txBody>
      </p:sp>
      <p:sp>
        <p:nvSpPr>
          <p:cNvPr id="11" name="Content Placeholder 10">
            <a:extLst>
              <a:ext uri="{FF2B5EF4-FFF2-40B4-BE49-F238E27FC236}">
                <a16:creationId xmlns:a16="http://schemas.microsoft.com/office/drawing/2014/main" id="{85BA3F82-F699-4519-B029-593ED6E7E859}"/>
              </a:ext>
            </a:extLst>
          </p:cNvPr>
          <p:cNvSpPr>
            <a:spLocks noGrp="1"/>
          </p:cNvSpPr>
          <p:nvPr>
            <p:ph sz="quarter" idx="29"/>
          </p:nvPr>
        </p:nvSpPr>
        <p:spPr>
          <a:xfrm>
            <a:off x="484358" y="1150283"/>
            <a:ext cx="3718049" cy="5161970"/>
          </a:xfrm>
        </p:spPr>
        <p:txBody>
          <a:bodyPr/>
          <a:lstStyle/>
          <a:p>
            <a:pPr marL="342900" marR="0" lvl="0" indent="-342900">
              <a:spcBef>
                <a:spcPts val="0"/>
              </a:spcBef>
              <a:spcAft>
                <a:spcPts val="400"/>
              </a:spcAft>
              <a:buFont typeface="Symbol" panose="05050102010706020507" pitchFamily="18" charset="2"/>
              <a:buChar char=""/>
              <a:tabLst>
                <a:tab pos="457200" algn="l"/>
              </a:tabLst>
            </a:pPr>
            <a:r>
              <a:rPr lang="en-US" sz="900" dirty="0">
                <a:solidFill>
                  <a:srgbClr val="000000"/>
                </a:solidFill>
                <a:latin typeface="Arial" panose="020B0604020202020204" pitchFamily="34" charset="0"/>
                <a:ea typeface="Yu Mincho" panose="02020400000000000000" pitchFamily="18" charset="-128"/>
                <a:cs typeface="Arial" panose="020B0604020202020204" pitchFamily="34" charset="0"/>
              </a:rPr>
              <a:t>The pace of employment growth eased from the previous month, with nonfarm payrolls rising by 209,000 in June, while the employment figures for April and May were revised downwards. The supply-demand balance in the job market has not loosened rapidly, as expected by the Federal Reserve Board (the “Fed”), and the pace of expansion should be seen as having finally settled down to that of past economic expansions.</a:t>
            </a:r>
          </a:p>
          <a:p>
            <a:pPr marL="342900" marR="0" lvl="0" indent="-342900">
              <a:spcBef>
                <a:spcPts val="0"/>
              </a:spcBef>
              <a:spcAft>
                <a:spcPts val="400"/>
              </a:spcAft>
              <a:buFont typeface="Symbol" panose="05050102010706020507" pitchFamily="18" charset="2"/>
              <a:buChar char=""/>
              <a:tabLst>
                <a:tab pos="457200" algn="l"/>
              </a:tabLst>
            </a:pPr>
            <a:r>
              <a:rPr lang="en-US" sz="900" dirty="0">
                <a:solidFill>
                  <a:srgbClr val="000000"/>
                </a:solidFill>
                <a:latin typeface="Arial" panose="020B0604020202020204" pitchFamily="34" charset="0"/>
                <a:ea typeface="Yu Mincho" panose="02020400000000000000" pitchFamily="18" charset="-128"/>
                <a:cs typeface="Arial" panose="020B0604020202020204" pitchFamily="34" charset="0"/>
              </a:rPr>
              <a:t>Employment is being filled, but recruitment (labor demand) is still at a high level. From the perspective of past business cycles, the decline in the profit margins of companies over the current period suggests a brake on the pace of employment growth, but employment growth is likely to continue until the slowdown in recruitment to date is resolved. Profit margins for listed companies in the first half of this year have fallen to levels seen just before the pandemic (March 2020).</a:t>
            </a:r>
          </a:p>
          <a:p>
            <a:pPr marL="342900" marR="0" lvl="0" indent="-342900">
              <a:spcBef>
                <a:spcPts val="0"/>
              </a:spcBef>
              <a:spcAft>
                <a:spcPts val="400"/>
              </a:spcAft>
              <a:buFont typeface="Symbol" panose="05050102010706020507" pitchFamily="18" charset="2"/>
              <a:buChar char=""/>
              <a:tabLst>
                <a:tab pos="457200" algn="l"/>
              </a:tabLst>
            </a:pPr>
            <a:r>
              <a:rPr lang="en-US" sz="900" dirty="0">
                <a:solidFill>
                  <a:srgbClr val="000000"/>
                </a:solidFill>
                <a:latin typeface="Arial" panose="020B0604020202020204" pitchFamily="34" charset="0"/>
                <a:ea typeface="Yu Mincho" panose="02020400000000000000" pitchFamily="18" charset="-128"/>
                <a:cs typeface="Arial" panose="020B0604020202020204" pitchFamily="34" charset="0"/>
              </a:rPr>
              <a:t>The divergence between manufacturing employment—which has remained flat over the past few months— and service sector employment growth—which is driving overall employment growth—is also evident in the business confidence survey. Manufacturing production is under pressure from inventory adjustment, which is hampering the recovery in both hours worked and employment. In contrast, the service sector continued to expand employment in the three major industries of professional business services, education and healthcare, and leisure and hospitality.</a:t>
            </a:r>
          </a:p>
          <a:p>
            <a:pPr marL="342900" marR="0" lvl="0" indent="-342900">
              <a:spcBef>
                <a:spcPts val="0"/>
              </a:spcBef>
              <a:spcAft>
                <a:spcPts val="400"/>
              </a:spcAft>
              <a:buFont typeface="Symbol" panose="05050102010706020507" pitchFamily="18" charset="2"/>
              <a:buChar char=""/>
              <a:tabLst>
                <a:tab pos="457200" algn="l"/>
              </a:tabLst>
            </a:pPr>
            <a:r>
              <a:rPr lang="en-US" sz="900" dirty="0">
                <a:solidFill>
                  <a:srgbClr val="000000"/>
                </a:solidFill>
                <a:latin typeface="Arial" panose="020B0604020202020204" pitchFamily="34" charset="0"/>
                <a:ea typeface="Yu Mincho" panose="02020400000000000000" pitchFamily="18" charset="-128"/>
                <a:cs typeface="Arial" panose="020B0604020202020204" pitchFamily="34" charset="0"/>
              </a:rPr>
              <a:t>The unemployment rate fell 0.1 percentage point from the previous month to 3.6%. It is important to note that the direction of the unemployment rate varies by category, with the unemployment rate falling for college graduates and above, while the unemployment rate for those with less than a high school education rose. And by race, the unemployment rate for whites (3.3%→3.1%) fell, while the unemployment rates for Hispanics (4.0%→4.3%) and blacks (5.6%→6.0%) clearly rose.</a:t>
            </a:r>
          </a:p>
        </p:txBody>
      </p:sp>
      <p:sp>
        <p:nvSpPr>
          <p:cNvPr id="13" name="Content Placeholder 10">
            <a:extLst>
              <a:ext uri="{FF2B5EF4-FFF2-40B4-BE49-F238E27FC236}">
                <a16:creationId xmlns:a16="http://schemas.microsoft.com/office/drawing/2014/main" id="{F7C39A3B-3925-4879-BFB9-21D8B4619C43}"/>
              </a:ext>
            </a:extLst>
          </p:cNvPr>
          <p:cNvSpPr txBox="1">
            <a:spLocks/>
          </p:cNvSpPr>
          <p:nvPr/>
        </p:nvSpPr>
        <p:spPr>
          <a:xfrm>
            <a:off x="4583423" y="1081141"/>
            <a:ext cx="3950061" cy="5161970"/>
          </a:xfrm>
          <a:prstGeom prst="rect">
            <a:avLst/>
          </a:prstGeom>
        </p:spPr>
        <p:txBody>
          <a:bodyPr/>
          <a:lstStyle>
            <a:lvl1pPr marL="274320" indent="-182880" algn="l" defTabSz="457200" rtl="0" eaLnBrk="1" latinLnBrk="0" hangingPunct="1">
              <a:lnSpc>
                <a:spcPct val="100000"/>
              </a:lnSpc>
              <a:spcBef>
                <a:spcPts val="350"/>
              </a:spcBef>
              <a:buClr>
                <a:schemeClr val="accent6"/>
              </a:buClr>
              <a:buFont typeface="Wingdings 2" panose="05020102010507070707" pitchFamily="18" charset="2"/>
              <a:buChar char=""/>
              <a:defRPr sz="1000" kern="1200">
                <a:solidFill>
                  <a:schemeClr val="tx1"/>
                </a:solidFill>
                <a:latin typeface="+mn-lt"/>
                <a:ea typeface="+mn-ea"/>
                <a:cs typeface="+mn-cs"/>
              </a:defRPr>
            </a:lvl1pPr>
            <a:lvl2pPr marL="457200" indent="-182880" algn="l" defTabSz="457200" rtl="0" eaLnBrk="1" latinLnBrk="0" hangingPunct="1">
              <a:lnSpc>
                <a:spcPct val="100000"/>
              </a:lnSpc>
              <a:spcBef>
                <a:spcPts val="350"/>
              </a:spcBef>
              <a:buClr>
                <a:schemeClr val="accent6"/>
              </a:buClr>
              <a:buFont typeface="Arial" panose="020B0604020202020204" pitchFamily="34" charset="0"/>
              <a:buChar char="̶"/>
              <a:defRPr sz="1000" kern="1200">
                <a:solidFill>
                  <a:schemeClr val="tx1"/>
                </a:solidFill>
                <a:latin typeface="+mn-lt"/>
                <a:ea typeface="+mn-ea"/>
                <a:cs typeface="+mn-cs"/>
              </a:defRPr>
            </a:lvl2pPr>
            <a:lvl3pPr marL="640080" indent="-182880" algn="l" defTabSz="457200" rtl="0" eaLnBrk="1" latinLnBrk="0" hangingPunct="1">
              <a:lnSpc>
                <a:spcPct val="100000"/>
              </a:lnSpc>
              <a:spcBef>
                <a:spcPts val="350"/>
              </a:spcBef>
              <a:buClr>
                <a:schemeClr val="accent6"/>
              </a:buClr>
              <a:buFont typeface="Wingdings" panose="05000000000000000000" pitchFamily="2" charset="2"/>
              <a:buChar char="§"/>
              <a:defRPr sz="1000" kern="1200">
                <a:solidFill>
                  <a:schemeClr val="tx1"/>
                </a:solidFill>
                <a:latin typeface="+mn-lt"/>
                <a:ea typeface="+mn-ea"/>
                <a:cs typeface="+mn-cs"/>
              </a:defRPr>
            </a:lvl3pPr>
            <a:lvl4pPr marL="822960" indent="-182880" algn="l" defTabSz="457200" rtl="0" eaLnBrk="1" latinLnBrk="0" hangingPunct="1">
              <a:lnSpc>
                <a:spcPts val="1400"/>
              </a:lnSpc>
              <a:spcBef>
                <a:spcPts val="1000"/>
              </a:spcBef>
              <a:buClr>
                <a:srgbClr val="478384"/>
              </a:buClr>
              <a:buFont typeface="Arial"/>
              <a:buChar char="•"/>
              <a:defRPr sz="1000" kern="1200">
                <a:solidFill>
                  <a:schemeClr val="tx1"/>
                </a:solidFill>
                <a:latin typeface="+mn-lt"/>
                <a:ea typeface="+mn-ea"/>
                <a:cs typeface="+mn-cs"/>
              </a:defRPr>
            </a:lvl4pPr>
            <a:lvl5pPr marL="0" indent="0" algn="l" defTabSz="457200" rtl="0" eaLnBrk="1" latinLnBrk="0" hangingPunct="1">
              <a:lnSpc>
                <a:spcPts val="2000"/>
              </a:lnSpc>
              <a:spcBef>
                <a:spcPts val="1200"/>
              </a:spcBef>
              <a:buFontTx/>
              <a:buNone/>
              <a:defRPr sz="1200" b="0" i="1" kern="1200">
                <a:solidFill>
                  <a:srgbClr val="CC531C"/>
                </a:solidFill>
                <a:latin typeface="+mn-lt"/>
                <a:ea typeface="+mn-ea"/>
                <a:cs typeface="+mn-cs"/>
              </a:defRPr>
            </a:lvl5pPr>
            <a:lvl6pPr marL="0" indent="0" algn="l" defTabSz="-396875" rtl="0" eaLnBrk="1" latinLnBrk="0" hangingPunct="1">
              <a:lnSpc>
                <a:spcPts val="1000"/>
              </a:lnSpc>
              <a:spcBef>
                <a:spcPts val="600"/>
              </a:spcBef>
              <a:buClr>
                <a:schemeClr val="tx1"/>
              </a:buClr>
              <a:buFontTx/>
              <a:buNone/>
              <a:defRPr sz="800" kern="1200">
                <a:solidFill>
                  <a:schemeClr val="tx1"/>
                </a:solidFill>
                <a:latin typeface="+mn-lt"/>
                <a:ea typeface="+mn-ea"/>
                <a:cs typeface="+mn-cs"/>
              </a:defRPr>
            </a:lvl6pPr>
            <a:lvl7pPr marL="0" indent="0" algn="l" defTabSz="457200" rtl="0" eaLnBrk="1" latinLnBrk="0" hangingPunct="1">
              <a:lnSpc>
                <a:spcPts val="1400"/>
              </a:lnSpc>
              <a:spcBef>
                <a:spcPts val="600"/>
              </a:spcBef>
              <a:buFontTx/>
              <a:buNone/>
              <a:defRPr sz="1000" b="0" i="1"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indent="-342900">
              <a:spcBef>
                <a:spcPts val="0"/>
              </a:spcBef>
              <a:spcAft>
                <a:spcPts val="400"/>
              </a:spcAft>
              <a:buFont typeface="Symbol" panose="05050102010706020507" pitchFamily="18" charset="2"/>
              <a:buChar char=""/>
              <a:tabLst>
                <a:tab pos="457200" algn="l"/>
              </a:tabLst>
            </a:pPr>
            <a:endParaRPr lang="en-US" sz="900" dirty="0">
              <a:solidFill>
                <a:srgbClr val="000000"/>
              </a:solidFill>
              <a:ea typeface="Yu Mincho" panose="02020400000000000000" pitchFamily="18" charset="-128"/>
              <a:cs typeface="Arial" panose="020B0604020202020204" pitchFamily="34" charset="0"/>
            </a:endParaRPr>
          </a:p>
        </p:txBody>
      </p:sp>
      <p:sp>
        <p:nvSpPr>
          <p:cNvPr id="12" name="Content Placeholder 10">
            <a:extLst>
              <a:ext uri="{FF2B5EF4-FFF2-40B4-BE49-F238E27FC236}">
                <a16:creationId xmlns:a16="http://schemas.microsoft.com/office/drawing/2014/main" id="{53FF9A56-583C-43D4-A66B-1FFABB04F2BB}"/>
              </a:ext>
            </a:extLst>
          </p:cNvPr>
          <p:cNvSpPr txBox="1">
            <a:spLocks/>
          </p:cNvSpPr>
          <p:nvPr/>
        </p:nvSpPr>
        <p:spPr>
          <a:xfrm>
            <a:off x="4569262" y="1086783"/>
            <a:ext cx="3956012" cy="5161970"/>
          </a:xfrm>
          <a:prstGeom prst="rect">
            <a:avLst/>
          </a:prstGeom>
        </p:spPr>
        <p:txBody>
          <a:bodyPr/>
          <a:lstStyle>
            <a:lvl1pPr marL="274320" indent="-182880" algn="l" defTabSz="457200" rtl="0" eaLnBrk="1" latinLnBrk="0" hangingPunct="1">
              <a:lnSpc>
                <a:spcPct val="100000"/>
              </a:lnSpc>
              <a:spcBef>
                <a:spcPts val="350"/>
              </a:spcBef>
              <a:buClr>
                <a:schemeClr val="accent6"/>
              </a:buClr>
              <a:buFont typeface="Wingdings 2" panose="05020102010507070707" pitchFamily="18" charset="2"/>
              <a:buChar char=""/>
              <a:defRPr sz="1000" kern="1200">
                <a:solidFill>
                  <a:schemeClr val="tx1"/>
                </a:solidFill>
                <a:latin typeface="+mn-lt"/>
                <a:ea typeface="+mn-ea"/>
                <a:cs typeface="+mn-cs"/>
              </a:defRPr>
            </a:lvl1pPr>
            <a:lvl2pPr marL="457200" indent="-182880" algn="l" defTabSz="457200" rtl="0" eaLnBrk="1" latinLnBrk="0" hangingPunct="1">
              <a:lnSpc>
                <a:spcPct val="100000"/>
              </a:lnSpc>
              <a:spcBef>
                <a:spcPts val="350"/>
              </a:spcBef>
              <a:buClr>
                <a:schemeClr val="accent6"/>
              </a:buClr>
              <a:buFont typeface="Arial" panose="020B0604020202020204" pitchFamily="34" charset="0"/>
              <a:buChar char="̶"/>
              <a:defRPr sz="1000" kern="1200">
                <a:solidFill>
                  <a:schemeClr val="tx1"/>
                </a:solidFill>
                <a:latin typeface="+mn-lt"/>
                <a:ea typeface="+mn-ea"/>
                <a:cs typeface="+mn-cs"/>
              </a:defRPr>
            </a:lvl2pPr>
            <a:lvl3pPr marL="640080" indent="-182880" algn="l" defTabSz="457200" rtl="0" eaLnBrk="1" latinLnBrk="0" hangingPunct="1">
              <a:lnSpc>
                <a:spcPct val="100000"/>
              </a:lnSpc>
              <a:spcBef>
                <a:spcPts val="350"/>
              </a:spcBef>
              <a:buClr>
                <a:schemeClr val="accent6"/>
              </a:buClr>
              <a:buFont typeface="Wingdings" panose="05000000000000000000" pitchFamily="2" charset="2"/>
              <a:buChar char="§"/>
              <a:defRPr sz="1000" kern="1200">
                <a:solidFill>
                  <a:schemeClr val="tx1"/>
                </a:solidFill>
                <a:latin typeface="+mn-lt"/>
                <a:ea typeface="+mn-ea"/>
                <a:cs typeface="+mn-cs"/>
              </a:defRPr>
            </a:lvl3pPr>
            <a:lvl4pPr marL="822960" indent="-182880" algn="l" defTabSz="457200" rtl="0" eaLnBrk="1" latinLnBrk="0" hangingPunct="1">
              <a:lnSpc>
                <a:spcPts val="1400"/>
              </a:lnSpc>
              <a:spcBef>
                <a:spcPts val="1000"/>
              </a:spcBef>
              <a:buClr>
                <a:srgbClr val="478384"/>
              </a:buClr>
              <a:buFont typeface="Arial"/>
              <a:buChar char="•"/>
              <a:defRPr sz="1000" kern="1200">
                <a:solidFill>
                  <a:schemeClr val="tx1"/>
                </a:solidFill>
                <a:latin typeface="+mn-lt"/>
                <a:ea typeface="+mn-ea"/>
                <a:cs typeface="+mn-cs"/>
              </a:defRPr>
            </a:lvl4pPr>
            <a:lvl5pPr marL="0" indent="0" algn="l" defTabSz="457200" rtl="0" eaLnBrk="1" latinLnBrk="0" hangingPunct="1">
              <a:lnSpc>
                <a:spcPts val="2000"/>
              </a:lnSpc>
              <a:spcBef>
                <a:spcPts val="1200"/>
              </a:spcBef>
              <a:buFontTx/>
              <a:buNone/>
              <a:defRPr sz="1200" b="0" i="1" kern="1200">
                <a:solidFill>
                  <a:srgbClr val="CC531C"/>
                </a:solidFill>
                <a:latin typeface="+mn-lt"/>
                <a:ea typeface="+mn-ea"/>
                <a:cs typeface="+mn-cs"/>
              </a:defRPr>
            </a:lvl5pPr>
            <a:lvl6pPr marL="0" indent="0" algn="l" defTabSz="-396875" rtl="0" eaLnBrk="1" latinLnBrk="0" hangingPunct="1">
              <a:lnSpc>
                <a:spcPts val="1000"/>
              </a:lnSpc>
              <a:spcBef>
                <a:spcPts val="600"/>
              </a:spcBef>
              <a:buClr>
                <a:schemeClr val="tx1"/>
              </a:buClr>
              <a:buFontTx/>
              <a:buNone/>
              <a:defRPr sz="800" kern="1200">
                <a:solidFill>
                  <a:schemeClr val="tx1"/>
                </a:solidFill>
                <a:latin typeface="+mn-lt"/>
                <a:ea typeface="+mn-ea"/>
                <a:cs typeface="+mn-cs"/>
              </a:defRPr>
            </a:lvl6pPr>
            <a:lvl7pPr marL="0" indent="0" algn="l" defTabSz="457200" rtl="0" eaLnBrk="1" latinLnBrk="0" hangingPunct="1">
              <a:lnSpc>
                <a:spcPts val="1400"/>
              </a:lnSpc>
              <a:spcBef>
                <a:spcPts val="600"/>
              </a:spcBef>
              <a:buFontTx/>
              <a:buNone/>
              <a:defRPr sz="1000" b="0" i="1"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marR="0" lvl="0" indent="-342900">
              <a:spcBef>
                <a:spcPts val="0"/>
              </a:spcBef>
              <a:spcAft>
                <a:spcPts val="400"/>
              </a:spcAft>
              <a:buFont typeface="Symbol" panose="05050102010706020507" pitchFamily="18" charset="2"/>
              <a:buChar char=""/>
              <a:tabLst>
                <a:tab pos="457200" algn="l"/>
              </a:tabLst>
            </a:pPr>
            <a:endParaRPr lang="en-US" sz="900" dirty="0">
              <a:solidFill>
                <a:srgbClr val="000000"/>
              </a:solidFill>
              <a:latin typeface="Arial" panose="020B0604020202020204" pitchFamily="34" charset="0"/>
              <a:ea typeface="Yu Mincho" panose="02020400000000000000" pitchFamily="18" charset="-128"/>
              <a:cs typeface="Arial" panose="020B0604020202020204" pitchFamily="34" charset="0"/>
            </a:endParaRPr>
          </a:p>
        </p:txBody>
      </p:sp>
      <p:sp>
        <p:nvSpPr>
          <p:cNvPr id="9" name="Content Placeholder 10">
            <a:extLst>
              <a:ext uri="{FF2B5EF4-FFF2-40B4-BE49-F238E27FC236}">
                <a16:creationId xmlns:a16="http://schemas.microsoft.com/office/drawing/2014/main" id="{46F6E97B-1154-40E8-A555-7D20316670FC}"/>
              </a:ext>
            </a:extLst>
          </p:cNvPr>
          <p:cNvSpPr txBox="1">
            <a:spLocks/>
          </p:cNvSpPr>
          <p:nvPr/>
        </p:nvSpPr>
        <p:spPr>
          <a:xfrm>
            <a:off x="4560578" y="1157499"/>
            <a:ext cx="3718049" cy="5161970"/>
          </a:xfrm>
          <a:prstGeom prst="rect">
            <a:avLst/>
          </a:prstGeom>
        </p:spPr>
        <p:txBody>
          <a:bodyPr/>
          <a:lstStyle>
            <a:lvl1pPr marL="274320" indent="-182880" algn="l" defTabSz="457200" rtl="0" eaLnBrk="1" latinLnBrk="0" hangingPunct="1">
              <a:lnSpc>
                <a:spcPct val="100000"/>
              </a:lnSpc>
              <a:spcBef>
                <a:spcPts val="350"/>
              </a:spcBef>
              <a:buClr>
                <a:schemeClr val="accent6"/>
              </a:buClr>
              <a:buFont typeface="Wingdings 2" panose="05020102010507070707" pitchFamily="18" charset="2"/>
              <a:buChar char=""/>
              <a:defRPr sz="1000" kern="1200">
                <a:solidFill>
                  <a:schemeClr val="tx1"/>
                </a:solidFill>
                <a:latin typeface="+mn-lt"/>
                <a:ea typeface="+mn-ea"/>
                <a:cs typeface="+mn-cs"/>
              </a:defRPr>
            </a:lvl1pPr>
            <a:lvl2pPr marL="457200" indent="-182880" algn="l" defTabSz="457200" rtl="0" eaLnBrk="1" latinLnBrk="0" hangingPunct="1">
              <a:lnSpc>
                <a:spcPct val="100000"/>
              </a:lnSpc>
              <a:spcBef>
                <a:spcPts val="350"/>
              </a:spcBef>
              <a:buClr>
                <a:schemeClr val="accent6"/>
              </a:buClr>
              <a:buFont typeface="Arial" panose="020B0604020202020204" pitchFamily="34" charset="0"/>
              <a:buChar char="̶"/>
              <a:defRPr sz="1000" kern="1200">
                <a:solidFill>
                  <a:schemeClr val="tx1"/>
                </a:solidFill>
                <a:latin typeface="+mn-lt"/>
                <a:ea typeface="+mn-ea"/>
                <a:cs typeface="+mn-cs"/>
              </a:defRPr>
            </a:lvl2pPr>
            <a:lvl3pPr marL="640080" indent="-182880" algn="l" defTabSz="457200" rtl="0" eaLnBrk="1" latinLnBrk="0" hangingPunct="1">
              <a:lnSpc>
                <a:spcPct val="100000"/>
              </a:lnSpc>
              <a:spcBef>
                <a:spcPts val="350"/>
              </a:spcBef>
              <a:buClr>
                <a:schemeClr val="accent6"/>
              </a:buClr>
              <a:buFont typeface="Wingdings" panose="05000000000000000000" pitchFamily="2" charset="2"/>
              <a:buChar char="§"/>
              <a:defRPr sz="1000" kern="1200">
                <a:solidFill>
                  <a:schemeClr val="tx1"/>
                </a:solidFill>
                <a:latin typeface="+mn-lt"/>
                <a:ea typeface="+mn-ea"/>
                <a:cs typeface="+mn-cs"/>
              </a:defRPr>
            </a:lvl3pPr>
            <a:lvl4pPr marL="822960" indent="-182880" algn="l" defTabSz="457200" rtl="0" eaLnBrk="1" latinLnBrk="0" hangingPunct="1">
              <a:lnSpc>
                <a:spcPts val="1400"/>
              </a:lnSpc>
              <a:spcBef>
                <a:spcPts val="1000"/>
              </a:spcBef>
              <a:buClr>
                <a:srgbClr val="478384"/>
              </a:buClr>
              <a:buFont typeface="Arial"/>
              <a:buChar char="•"/>
              <a:defRPr sz="1000" kern="1200">
                <a:solidFill>
                  <a:schemeClr val="tx1"/>
                </a:solidFill>
                <a:latin typeface="+mn-lt"/>
                <a:ea typeface="+mn-ea"/>
                <a:cs typeface="+mn-cs"/>
              </a:defRPr>
            </a:lvl4pPr>
            <a:lvl5pPr marL="0" indent="0" algn="l" defTabSz="457200" rtl="0" eaLnBrk="1" latinLnBrk="0" hangingPunct="1">
              <a:lnSpc>
                <a:spcPts val="2000"/>
              </a:lnSpc>
              <a:spcBef>
                <a:spcPts val="1200"/>
              </a:spcBef>
              <a:buFontTx/>
              <a:buNone/>
              <a:defRPr sz="1200" b="0" i="1" kern="1200">
                <a:solidFill>
                  <a:srgbClr val="CC531C"/>
                </a:solidFill>
                <a:latin typeface="+mn-lt"/>
                <a:ea typeface="+mn-ea"/>
                <a:cs typeface="+mn-cs"/>
              </a:defRPr>
            </a:lvl5pPr>
            <a:lvl6pPr marL="0" indent="0" algn="l" defTabSz="-396875" rtl="0" eaLnBrk="1" latinLnBrk="0" hangingPunct="1">
              <a:lnSpc>
                <a:spcPts val="1000"/>
              </a:lnSpc>
              <a:spcBef>
                <a:spcPts val="600"/>
              </a:spcBef>
              <a:buClr>
                <a:schemeClr val="tx1"/>
              </a:buClr>
              <a:buFontTx/>
              <a:buNone/>
              <a:defRPr sz="800" kern="1200">
                <a:solidFill>
                  <a:schemeClr val="tx1"/>
                </a:solidFill>
                <a:latin typeface="+mn-lt"/>
                <a:ea typeface="+mn-ea"/>
                <a:cs typeface="+mn-cs"/>
              </a:defRPr>
            </a:lvl6pPr>
            <a:lvl7pPr marL="0" indent="0" algn="l" defTabSz="457200" rtl="0" eaLnBrk="1" latinLnBrk="0" hangingPunct="1">
              <a:lnSpc>
                <a:spcPts val="1400"/>
              </a:lnSpc>
              <a:spcBef>
                <a:spcPts val="600"/>
              </a:spcBef>
              <a:buFontTx/>
              <a:buNone/>
              <a:defRPr sz="1000" b="0" i="1"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indent="-342900">
              <a:spcBef>
                <a:spcPts val="0"/>
              </a:spcBef>
              <a:spcAft>
                <a:spcPts val="400"/>
              </a:spcAft>
              <a:buFont typeface="Symbol" panose="05050102010706020507" pitchFamily="18" charset="2"/>
              <a:buChar char=""/>
              <a:tabLst>
                <a:tab pos="457200" algn="l"/>
              </a:tabLst>
            </a:pPr>
            <a:r>
              <a:rPr lang="en-US" sz="900" dirty="0">
                <a:solidFill>
                  <a:srgbClr val="000000"/>
                </a:solidFill>
                <a:latin typeface="Arial" panose="020B0604020202020204" pitchFamily="34" charset="0"/>
                <a:ea typeface="Yu Mincho" panose="02020400000000000000" pitchFamily="18" charset="-128"/>
                <a:cs typeface="Arial" panose="020B0604020202020204" pitchFamily="34" charset="0"/>
              </a:rPr>
              <a:t>In other words, even if this is not a bad headline employment report, it suggests that the authorities will be wary of the fact that employment growth is unevenly distributed in some parts of the country.</a:t>
            </a:r>
          </a:p>
          <a:p>
            <a:pPr marL="342900" indent="-342900">
              <a:spcBef>
                <a:spcPts val="0"/>
              </a:spcBef>
              <a:spcAft>
                <a:spcPts val="400"/>
              </a:spcAft>
              <a:buFont typeface="Symbol" panose="05050102010706020507" pitchFamily="18" charset="2"/>
              <a:buChar char=""/>
              <a:tabLst>
                <a:tab pos="457200" algn="l"/>
              </a:tabLst>
            </a:pPr>
            <a:r>
              <a:rPr lang="en-US" sz="900" dirty="0">
                <a:solidFill>
                  <a:srgbClr val="000000"/>
                </a:solidFill>
                <a:latin typeface="Arial" panose="020B0604020202020204" pitchFamily="34" charset="0"/>
                <a:ea typeface="Yu Mincho" panose="02020400000000000000" pitchFamily="18" charset="-128"/>
                <a:cs typeface="Arial" panose="020B0604020202020204" pitchFamily="34" charset="0"/>
              </a:rPr>
              <a:t>Hourly wages grew by a slightly higher 0.4% from the previous month. The year-over-year rate of 4.4% marks a lull in the slowdown in the pace of increase. This is a less-than-satisfactory result for the Fed, which is seeking to slow wage growth by easing the supply-and-demand balance in the labor market.</a:t>
            </a:r>
          </a:p>
          <a:p>
            <a:pPr marL="342900" indent="-342900">
              <a:spcBef>
                <a:spcPts val="0"/>
              </a:spcBef>
              <a:spcAft>
                <a:spcPts val="400"/>
              </a:spcAft>
              <a:buFont typeface="Symbol" panose="05050102010706020507" pitchFamily="18" charset="2"/>
              <a:buChar char=""/>
              <a:tabLst>
                <a:tab pos="457200" algn="l"/>
              </a:tabLst>
            </a:pPr>
            <a:r>
              <a:rPr lang="en-US" sz="900" dirty="0">
                <a:solidFill>
                  <a:srgbClr val="000000"/>
                </a:solidFill>
                <a:latin typeface="Arial" panose="020B0604020202020204" pitchFamily="34" charset="0"/>
                <a:ea typeface="Yu Mincho" panose="02020400000000000000" pitchFamily="18" charset="-128"/>
                <a:cs typeface="Arial" panose="020B0604020202020204" pitchFamily="34" charset="0"/>
              </a:rPr>
              <a:t>The Consumer Price Index for June, due out next week, will be closely watched. Although there were signs of some easing in service price inflation in the previous month, it will be interesting to see whether such stability is sustained.</a:t>
            </a:r>
          </a:p>
          <a:p>
            <a:pPr marL="342900" indent="-342900">
              <a:spcBef>
                <a:spcPts val="0"/>
              </a:spcBef>
              <a:spcAft>
                <a:spcPts val="400"/>
              </a:spcAft>
              <a:buFont typeface="Symbol" panose="05050102010706020507" pitchFamily="18" charset="2"/>
              <a:buChar char=""/>
              <a:tabLst>
                <a:tab pos="457200" algn="l"/>
              </a:tabLst>
            </a:pPr>
            <a:r>
              <a:rPr lang="en-US" sz="900" dirty="0">
                <a:solidFill>
                  <a:srgbClr val="000000"/>
                </a:solidFill>
                <a:latin typeface="Arial" panose="020B0604020202020204" pitchFamily="34" charset="0"/>
                <a:ea typeface="Yu Mincho" panose="02020400000000000000" pitchFamily="18" charset="-128"/>
                <a:cs typeface="Arial" panose="020B0604020202020204" pitchFamily="34" charset="0"/>
              </a:rPr>
              <a:t>Recently, there has been an increase in comments from some Fed officials justifying the resumption of interest-rate hikes. Some have taken a more hawkish stance, saying that the cumulative effects of monetary tightening to date have already been exhausted and that further tightening is needed.</a:t>
            </a:r>
          </a:p>
          <a:p>
            <a:pPr marL="342900" indent="-342900">
              <a:spcBef>
                <a:spcPts val="0"/>
              </a:spcBef>
              <a:spcAft>
                <a:spcPts val="400"/>
              </a:spcAft>
              <a:buFont typeface="Symbol" panose="05050102010706020507" pitchFamily="18" charset="2"/>
              <a:buChar char=""/>
              <a:tabLst>
                <a:tab pos="457200" algn="l"/>
              </a:tabLst>
            </a:pPr>
            <a:r>
              <a:rPr lang="en-US" sz="900" dirty="0">
                <a:solidFill>
                  <a:srgbClr val="000000"/>
                </a:solidFill>
                <a:latin typeface="Arial" panose="020B0604020202020204" pitchFamily="34" charset="0"/>
                <a:ea typeface="Yu Mincho" panose="02020400000000000000" pitchFamily="18" charset="-128"/>
                <a:cs typeface="Arial" panose="020B0604020202020204" pitchFamily="34" charset="0"/>
              </a:rPr>
              <a:t>Those hawkish views could gradually lead to a consensus if the employment figures seen this week suggest stable growth in the labor market and if the inflation rate to be announced next week swings upwards.</a:t>
            </a:r>
          </a:p>
          <a:p>
            <a:pPr marL="342900" indent="-342900">
              <a:spcBef>
                <a:spcPts val="0"/>
              </a:spcBef>
              <a:spcAft>
                <a:spcPts val="400"/>
              </a:spcAft>
              <a:buFont typeface="Symbol" panose="05050102010706020507" pitchFamily="18" charset="2"/>
              <a:buChar char=""/>
              <a:tabLst>
                <a:tab pos="457200" algn="l"/>
              </a:tabLst>
            </a:pPr>
            <a:r>
              <a:rPr lang="en-US" sz="900" dirty="0">
                <a:solidFill>
                  <a:srgbClr val="000000"/>
                </a:solidFill>
                <a:latin typeface="Arial" panose="020B0604020202020204" pitchFamily="34" charset="0"/>
                <a:ea typeface="Yu Mincho" panose="02020400000000000000" pitchFamily="18" charset="-128"/>
                <a:cs typeface="Arial" panose="020B0604020202020204" pitchFamily="34" charset="0"/>
              </a:rPr>
              <a:t>However, we believe demand is likely to slow down well into the second half of the year. For example, student loan repayments will resume in September of this year, which is expected to have a broad impact on the increase in loan delinquency rates.</a:t>
            </a:r>
          </a:p>
          <a:p>
            <a:pPr marL="342900" indent="-342900">
              <a:spcBef>
                <a:spcPts val="0"/>
              </a:spcBef>
              <a:spcAft>
                <a:spcPts val="400"/>
              </a:spcAft>
              <a:buFont typeface="Symbol" panose="05050102010706020507" pitchFamily="18" charset="2"/>
              <a:buChar char=""/>
              <a:tabLst>
                <a:tab pos="457200" algn="l"/>
              </a:tabLst>
            </a:pPr>
            <a:r>
              <a:rPr lang="en-US" sz="900" dirty="0">
                <a:solidFill>
                  <a:srgbClr val="000000"/>
                </a:solidFill>
                <a:latin typeface="Arial" panose="020B0604020202020204" pitchFamily="34" charset="0"/>
                <a:ea typeface="Yu Mincho" panose="02020400000000000000" pitchFamily="18" charset="-128"/>
                <a:cs typeface="Arial" panose="020B0604020202020204" pitchFamily="34" charset="0"/>
              </a:rPr>
              <a:t>With 43 million people carrying student loans, there will be direct drip-drip pressure on consumer spending, and if access to credit is restricted through worsening credit scores, there is a risk that consumer confidence will fall further. If interest rates continue to rise in the meantime, the downside risks to the economy will intensify.</a:t>
            </a:r>
          </a:p>
        </p:txBody>
      </p:sp>
    </p:spTree>
    <p:extLst>
      <p:ext uri="{BB962C8B-B14F-4D97-AF65-F5344CB8AC3E}">
        <p14:creationId xmlns:p14="http://schemas.microsoft.com/office/powerpoint/2010/main" val="22573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 Placeholder 7">
            <a:extLst>
              <a:ext uri="{FF2B5EF4-FFF2-40B4-BE49-F238E27FC236}">
                <a16:creationId xmlns:a16="http://schemas.microsoft.com/office/drawing/2014/main" id="{4AC5A8EE-2CB3-4A27-966D-D6A1E5BDAE57}"/>
              </a:ext>
            </a:extLst>
          </p:cNvPr>
          <p:cNvSpPr txBox="1">
            <a:spLocks/>
          </p:cNvSpPr>
          <p:nvPr/>
        </p:nvSpPr>
        <p:spPr>
          <a:xfrm>
            <a:off x="4698102" y="1051485"/>
            <a:ext cx="3907029" cy="236959"/>
          </a:xfrm>
          <a:prstGeom prst="rect">
            <a:avLst/>
          </a:prstGeom>
          <a:blipFill>
            <a:blip r:embed="rId2"/>
            <a:stretch>
              <a:fillRect/>
            </a:stretch>
          </a:blipFill>
        </p:spPr>
        <p:txBody>
          <a:bodyPr anchor="b"/>
          <a:lstStyle>
            <a:lvl1pPr marL="0" indent="0" algn="l" defTabSz="457200" rtl="0" eaLnBrk="1" latinLnBrk="0" hangingPunct="1">
              <a:lnSpc>
                <a:spcPct val="100000"/>
              </a:lnSpc>
              <a:spcBef>
                <a:spcPts val="0"/>
              </a:spcBef>
              <a:buFontTx/>
              <a:buNone/>
              <a:defRPr sz="1000" b="1" kern="1200">
                <a:solidFill>
                  <a:schemeClr val="tx1"/>
                </a:solidFill>
                <a:latin typeface="+mn-lt"/>
                <a:ea typeface="+mn-ea"/>
                <a:cs typeface="+mn-cs"/>
              </a:defRPr>
            </a:lvl1pPr>
            <a:lvl2pPr marL="173038" indent="-173038" algn="l" defTabSz="457200" rtl="0" eaLnBrk="1" latinLnBrk="0" hangingPunct="1">
              <a:lnSpc>
                <a:spcPts val="1800"/>
              </a:lnSpc>
              <a:spcBef>
                <a:spcPts val="1000"/>
              </a:spcBef>
              <a:buClr>
                <a:schemeClr val="tx1"/>
              </a:buClr>
              <a:buFont typeface="Arial"/>
              <a:buChar char="•"/>
              <a:defRPr sz="1200" kern="1200">
                <a:solidFill>
                  <a:schemeClr val="tx1"/>
                </a:solidFill>
                <a:latin typeface="+mn-lt"/>
                <a:ea typeface="+mn-ea"/>
                <a:cs typeface="+mn-cs"/>
              </a:defRPr>
            </a:lvl2pPr>
            <a:lvl3pPr marL="346075" indent="-173038" algn="l" defTabSz="457200" rtl="0" eaLnBrk="1" latinLnBrk="0" hangingPunct="1">
              <a:lnSpc>
                <a:spcPts val="1600"/>
              </a:lnSpc>
              <a:spcBef>
                <a:spcPts val="1000"/>
              </a:spcBef>
              <a:buClr>
                <a:schemeClr val="tx1"/>
              </a:buClr>
              <a:buFont typeface="Arial"/>
              <a:buChar char="•"/>
              <a:defRPr sz="1000" kern="1200">
                <a:solidFill>
                  <a:schemeClr val="tx1"/>
                </a:solidFill>
                <a:latin typeface="+mn-lt"/>
                <a:ea typeface="+mn-ea"/>
                <a:cs typeface="+mn-cs"/>
              </a:defRPr>
            </a:lvl3pPr>
            <a:lvl4pPr marL="519113" indent="-173038" algn="l" defTabSz="457200" rtl="0" eaLnBrk="1" latinLnBrk="0" hangingPunct="1">
              <a:lnSpc>
                <a:spcPts val="1400"/>
              </a:lnSpc>
              <a:spcBef>
                <a:spcPts val="1000"/>
              </a:spcBef>
              <a:buClr>
                <a:schemeClr val="tx1"/>
              </a:buClr>
              <a:buFont typeface="Arial"/>
              <a:buChar char="•"/>
              <a:defRPr sz="800" kern="1200">
                <a:solidFill>
                  <a:schemeClr val="tx1"/>
                </a:solidFill>
                <a:latin typeface="+mn-lt"/>
                <a:ea typeface="+mn-ea"/>
                <a:cs typeface="+mn-cs"/>
              </a:defRPr>
            </a:lvl4pPr>
            <a:lvl5pPr marL="0" indent="0" algn="l" defTabSz="457200" rtl="0" eaLnBrk="1" latinLnBrk="0" hangingPunct="1">
              <a:lnSpc>
                <a:spcPts val="2000"/>
              </a:lnSpc>
              <a:spcBef>
                <a:spcPts val="1200"/>
              </a:spcBef>
              <a:buFontTx/>
              <a:buNone/>
              <a:defRPr sz="1400" b="0" i="1" kern="1200">
                <a:solidFill>
                  <a:srgbClr val="CC531C"/>
                </a:solidFill>
                <a:latin typeface="+mn-lt"/>
                <a:ea typeface="+mn-ea"/>
                <a:cs typeface="+mn-cs"/>
              </a:defRPr>
            </a:lvl5pPr>
            <a:lvl6pPr marL="0" indent="0" algn="l" defTabSz="-396875" rtl="0" eaLnBrk="1" latinLnBrk="0" hangingPunct="1">
              <a:lnSpc>
                <a:spcPts val="1000"/>
              </a:lnSpc>
              <a:spcBef>
                <a:spcPts val="600"/>
              </a:spcBef>
              <a:buClr>
                <a:schemeClr val="tx1"/>
              </a:buClr>
              <a:buFontTx/>
              <a:buNone/>
              <a:defRPr sz="800" kern="1200">
                <a:solidFill>
                  <a:schemeClr val="tx1"/>
                </a:solidFill>
                <a:latin typeface="+mn-lt"/>
                <a:ea typeface="+mn-ea"/>
                <a:cs typeface="+mn-cs"/>
              </a:defRPr>
            </a:lvl6pPr>
            <a:lvl7pPr marL="0" indent="0" algn="l" defTabSz="457200" rtl="0" eaLnBrk="1" latinLnBrk="0" hangingPunct="1">
              <a:lnSpc>
                <a:spcPts val="1400"/>
              </a:lnSpc>
              <a:spcBef>
                <a:spcPts val="600"/>
              </a:spcBef>
              <a:buFontTx/>
              <a:buNone/>
              <a:defRPr sz="1000" b="0" i="1"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900" dirty="0"/>
              <a:t>Average hourly earnings continue to grow at a pace higher than during the pre-pandemic period.</a:t>
            </a:r>
          </a:p>
        </p:txBody>
      </p:sp>
      <p:sp>
        <p:nvSpPr>
          <p:cNvPr id="18" name="Rectangle 124">
            <a:extLst>
              <a:ext uri="{FF2B5EF4-FFF2-40B4-BE49-F238E27FC236}">
                <a16:creationId xmlns:a16="http://schemas.microsoft.com/office/drawing/2014/main" id="{34BE4BA4-6A42-4C98-B0BD-42B8568E428A}"/>
              </a:ext>
            </a:extLst>
          </p:cNvPr>
          <p:cNvSpPr>
            <a:spLocks noChangeArrowheads="1"/>
          </p:cNvSpPr>
          <p:nvPr/>
        </p:nvSpPr>
        <p:spPr bwMode="auto">
          <a:xfrm>
            <a:off x="584351" y="5024643"/>
            <a:ext cx="4763" cy="1588"/>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800" dirty="0"/>
          </a:p>
        </p:txBody>
      </p:sp>
      <p:sp>
        <p:nvSpPr>
          <p:cNvPr id="20" name="Text Placeholder 7">
            <a:extLst>
              <a:ext uri="{FF2B5EF4-FFF2-40B4-BE49-F238E27FC236}">
                <a16:creationId xmlns:a16="http://schemas.microsoft.com/office/drawing/2014/main" id="{905B6B3E-97D3-41AA-8532-7CF44ED99F2C}"/>
              </a:ext>
            </a:extLst>
          </p:cNvPr>
          <p:cNvSpPr txBox="1">
            <a:spLocks/>
          </p:cNvSpPr>
          <p:nvPr/>
        </p:nvSpPr>
        <p:spPr>
          <a:xfrm>
            <a:off x="452189" y="3835627"/>
            <a:ext cx="3831728" cy="236959"/>
          </a:xfrm>
          <a:prstGeom prst="rect">
            <a:avLst/>
          </a:prstGeom>
          <a:blipFill>
            <a:blip r:embed="rId2"/>
            <a:stretch>
              <a:fillRect/>
            </a:stretch>
          </a:blipFill>
        </p:spPr>
        <p:txBody>
          <a:bodyPr anchor="b"/>
          <a:lstStyle>
            <a:lvl1pPr marL="0" indent="0" algn="l" defTabSz="457200" rtl="0" eaLnBrk="1" latinLnBrk="0" hangingPunct="1">
              <a:lnSpc>
                <a:spcPct val="100000"/>
              </a:lnSpc>
              <a:spcBef>
                <a:spcPts val="0"/>
              </a:spcBef>
              <a:buFontTx/>
              <a:buNone/>
              <a:defRPr sz="1000" b="1" kern="1200">
                <a:solidFill>
                  <a:schemeClr val="tx1"/>
                </a:solidFill>
                <a:latin typeface="+mn-lt"/>
                <a:ea typeface="+mn-ea"/>
                <a:cs typeface="+mn-cs"/>
              </a:defRPr>
            </a:lvl1pPr>
            <a:lvl2pPr marL="173038" indent="-173038" algn="l" defTabSz="457200" rtl="0" eaLnBrk="1" latinLnBrk="0" hangingPunct="1">
              <a:lnSpc>
                <a:spcPts val="1800"/>
              </a:lnSpc>
              <a:spcBef>
                <a:spcPts val="1000"/>
              </a:spcBef>
              <a:buClr>
                <a:schemeClr val="tx1"/>
              </a:buClr>
              <a:buFont typeface="Arial"/>
              <a:buChar char="•"/>
              <a:defRPr sz="1200" kern="1200">
                <a:solidFill>
                  <a:schemeClr val="tx1"/>
                </a:solidFill>
                <a:latin typeface="+mn-lt"/>
                <a:ea typeface="+mn-ea"/>
                <a:cs typeface="+mn-cs"/>
              </a:defRPr>
            </a:lvl2pPr>
            <a:lvl3pPr marL="346075" indent="-173038" algn="l" defTabSz="457200" rtl="0" eaLnBrk="1" latinLnBrk="0" hangingPunct="1">
              <a:lnSpc>
                <a:spcPts val="1600"/>
              </a:lnSpc>
              <a:spcBef>
                <a:spcPts val="1000"/>
              </a:spcBef>
              <a:buClr>
                <a:schemeClr val="tx1"/>
              </a:buClr>
              <a:buFont typeface="Arial"/>
              <a:buChar char="•"/>
              <a:defRPr sz="1000" kern="1200">
                <a:solidFill>
                  <a:schemeClr val="tx1"/>
                </a:solidFill>
                <a:latin typeface="+mn-lt"/>
                <a:ea typeface="+mn-ea"/>
                <a:cs typeface="+mn-cs"/>
              </a:defRPr>
            </a:lvl3pPr>
            <a:lvl4pPr marL="519113" indent="-173038" algn="l" defTabSz="457200" rtl="0" eaLnBrk="1" latinLnBrk="0" hangingPunct="1">
              <a:lnSpc>
                <a:spcPts val="1400"/>
              </a:lnSpc>
              <a:spcBef>
                <a:spcPts val="1000"/>
              </a:spcBef>
              <a:buClr>
                <a:schemeClr val="tx1"/>
              </a:buClr>
              <a:buFont typeface="Arial"/>
              <a:buChar char="•"/>
              <a:defRPr sz="800" kern="1200">
                <a:solidFill>
                  <a:schemeClr val="tx1"/>
                </a:solidFill>
                <a:latin typeface="+mn-lt"/>
                <a:ea typeface="+mn-ea"/>
                <a:cs typeface="+mn-cs"/>
              </a:defRPr>
            </a:lvl4pPr>
            <a:lvl5pPr marL="0" indent="0" algn="l" defTabSz="457200" rtl="0" eaLnBrk="1" latinLnBrk="0" hangingPunct="1">
              <a:lnSpc>
                <a:spcPts val="2000"/>
              </a:lnSpc>
              <a:spcBef>
                <a:spcPts val="1200"/>
              </a:spcBef>
              <a:buFontTx/>
              <a:buNone/>
              <a:defRPr sz="1400" b="0" i="1" kern="1200">
                <a:solidFill>
                  <a:srgbClr val="CC531C"/>
                </a:solidFill>
                <a:latin typeface="+mn-lt"/>
                <a:ea typeface="+mn-ea"/>
                <a:cs typeface="+mn-cs"/>
              </a:defRPr>
            </a:lvl5pPr>
            <a:lvl6pPr marL="0" indent="0" algn="l" defTabSz="-396875" rtl="0" eaLnBrk="1" latinLnBrk="0" hangingPunct="1">
              <a:lnSpc>
                <a:spcPts val="1000"/>
              </a:lnSpc>
              <a:spcBef>
                <a:spcPts val="600"/>
              </a:spcBef>
              <a:buClr>
                <a:schemeClr val="tx1"/>
              </a:buClr>
              <a:buFontTx/>
              <a:buNone/>
              <a:defRPr sz="800" kern="1200">
                <a:solidFill>
                  <a:schemeClr val="tx1"/>
                </a:solidFill>
                <a:latin typeface="+mn-lt"/>
                <a:ea typeface="+mn-ea"/>
                <a:cs typeface="+mn-cs"/>
              </a:defRPr>
            </a:lvl6pPr>
            <a:lvl7pPr marL="0" indent="0" algn="l" defTabSz="457200" rtl="0" eaLnBrk="1" latinLnBrk="0" hangingPunct="1">
              <a:lnSpc>
                <a:spcPts val="1400"/>
              </a:lnSpc>
              <a:spcBef>
                <a:spcPts val="600"/>
              </a:spcBef>
              <a:buFontTx/>
              <a:buNone/>
              <a:defRPr sz="1000" b="0" i="1"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900" dirty="0"/>
              <a:t>Profit margins of U.S. listed firms have already declined to levels seen just before the pandemic.</a:t>
            </a:r>
          </a:p>
        </p:txBody>
      </p:sp>
      <p:sp>
        <p:nvSpPr>
          <p:cNvPr id="25" name="Text Placeholder 3">
            <a:extLst>
              <a:ext uri="{FF2B5EF4-FFF2-40B4-BE49-F238E27FC236}">
                <a16:creationId xmlns:a16="http://schemas.microsoft.com/office/drawing/2014/main" id="{2489DB89-3F2F-4CC2-956B-25B000D6B309}"/>
              </a:ext>
            </a:extLst>
          </p:cNvPr>
          <p:cNvSpPr txBox="1">
            <a:spLocks/>
          </p:cNvSpPr>
          <p:nvPr/>
        </p:nvSpPr>
        <p:spPr>
          <a:xfrm>
            <a:off x="732087" y="6337372"/>
            <a:ext cx="4746624" cy="328889"/>
          </a:xfrm>
          <a:prstGeom prst="rect">
            <a:avLst/>
          </a:prstGeom>
          <a:ln>
            <a:noFill/>
          </a:ln>
        </p:spPr>
        <p:txBody>
          <a:bodyPr anchor="t">
            <a:noAutofit/>
          </a:bodyPr>
          <a:lstStyle>
            <a:lvl1pPr marL="0" indent="0" algn="l" defTabSz="457200" rtl="0" eaLnBrk="1" latinLnBrk="0" hangingPunct="1">
              <a:lnSpc>
                <a:spcPct val="100000"/>
              </a:lnSpc>
              <a:spcBef>
                <a:spcPts val="0"/>
              </a:spcBef>
              <a:buFontTx/>
              <a:buNone/>
              <a:defRPr sz="600" b="0" kern="1200">
                <a:solidFill>
                  <a:schemeClr val="tx1"/>
                </a:solidFill>
                <a:latin typeface="+mn-lt"/>
                <a:ea typeface="+mn-ea"/>
                <a:cs typeface="+mn-cs"/>
              </a:defRPr>
            </a:lvl1pPr>
            <a:lvl2pPr marL="173038" indent="-173038" algn="l" defTabSz="457200" rtl="0" eaLnBrk="1" latinLnBrk="0" hangingPunct="1">
              <a:lnSpc>
                <a:spcPts val="1800"/>
              </a:lnSpc>
              <a:spcBef>
                <a:spcPts val="1000"/>
              </a:spcBef>
              <a:buClr>
                <a:schemeClr val="tx1"/>
              </a:buClr>
              <a:buFont typeface="Arial"/>
              <a:buChar char="•"/>
              <a:defRPr sz="1200" kern="1200">
                <a:solidFill>
                  <a:schemeClr val="tx1"/>
                </a:solidFill>
                <a:latin typeface="+mn-lt"/>
                <a:ea typeface="+mn-ea"/>
                <a:cs typeface="+mn-cs"/>
              </a:defRPr>
            </a:lvl2pPr>
            <a:lvl3pPr marL="346075" indent="-173038" algn="l" defTabSz="457200" rtl="0" eaLnBrk="1" latinLnBrk="0" hangingPunct="1">
              <a:lnSpc>
                <a:spcPts val="1600"/>
              </a:lnSpc>
              <a:spcBef>
                <a:spcPts val="1000"/>
              </a:spcBef>
              <a:buClr>
                <a:schemeClr val="tx1"/>
              </a:buClr>
              <a:buFont typeface="Arial"/>
              <a:buChar char="•"/>
              <a:defRPr sz="1000" kern="1200">
                <a:solidFill>
                  <a:schemeClr val="tx1"/>
                </a:solidFill>
                <a:latin typeface="+mn-lt"/>
                <a:ea typeface="+mn-ea"/>
                <a:cs typeface="+mn-cs"/>
              </a:defRPr>
            </a:lvl3pPr>
            <a:lvl4pPr marL="519113" indent="-173038" algn="l" defTabSz="457200" rtl="0" eaLnBrk="1" latinLnBrk="0" hangingPunct="1">
              <a:lnSpc>
                <a:spcPts val="1400"/>
              </a:lnSpc>
              <a:spcBef>
                <a:spcPts val="1000"/>
              </a:spcBef>
              <a:buClr>
                <a:schemeClr val="tx1"/>
              </a:buClr>
              <a:buFont typeface="Arial"/>
              <a:buChar char="•"/>
              <a:defRPr sz="800" kern="1200">
                <a:solidFill>
                  <a:schemeClr val="tx1"/>
                </a:solidFill>
                <a:latin typeface="+mn-lt"/>
                <a:ea typeface="+mn-ea"/>
                <a:cs typeface="+mn-cs"/>
              </a:defRPr>
            </a:lvl4pPr>
            <a:lvl5pPr marL="0" indent="0" algn="l" defTabSz="457200" rtl="0" eaLnBrk="1" latinLnBrk="0" hangingPunct="1">
              <a:lnSpc>
                <a:spcPts val="2000"/>
              </a:lnSpc>
              <a:spcBef>
                <a:spcPts val="1200"/>
              </a:spcBef>
              <a:buFontTx/>
              <a:buNone/>
              <a:defRPr sz="1400" b="0" i="1" kern="1200">
                <a:solidFill>
                  <a:srgbClr val="CC531C"/>
                </a:solidFill>
                <a:latin typeface="+mn-lt"/>
                <a:ea typeface="+mn-ea"/>
                <a:cs typeface="+mn-cs"/>
              </a:defRPr>
            </a:lvl5pPr>
            <a:lvl6pPr marL="0" indent="0" algn="l" defTabSz="-396875" rtl="0" eaLnBrk="1" latinLnBrk="0" hangingPunct="1">
              <a:lnSpc>
                <a:spcPts val="1000"/>
              </a:lnSpc>
              <a:spcBef>
                <a:spcPts val="600"/>
              </a:spcBef>
              <a:buClr>
                <a:schemeClr val="tx1"/>
              </a:buClr>
              <a:buFontTx/>
              <a:buNone/>
              <a:defRPr sz="800" kern="1200">
                <a:solidFill>
                  <a:schemeClr val="tx1"/>
                </a:solidFill>
                <a:latin typeface="+mn-lt"/>
                <a:ea typeface="+mn-ea"/>
                <a:cs typeface="+mn-cs"/>
              </a:defRPr>
            </a:lvl6pPr>
            <a:lvl7pPr marL="0" indent="0" algn="l" defTabSz="457200" rtl="0" eaLnBrk="1" latinLnBrk="0" hangingPunct="1">
              <a:lnSpc>
                <a:spcPts val="1400"/>
              </a:lnSpc>
              <a:spcBef>
                <a:spcPts val="600"/>
              </a:spcBef>
              <a:buFontTx/>
              <a:buNone/>
              <a:defRPr sz="1000" b="0" i="1"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a:t>Sources:	Bureau of Labor Statistics, Bloomberg, Federal Reserve Bank of New York		</a:t>
            </a:r>
          </a:p>
        </p:txBody>
      </p:sp>
      <p:sp>
        <p:nvSpPr>
          <p:cNvPr id="26" name="Title 5">
            <a:extLst>
              <a:ext uri="{FF2B5EF4-FFF2-40B4-BE49-F238E27FC236}">
                <a16:creationId xmlns:a16="http://schemas.microsoft.com/office/drawing/2014/main" id="{23BC7A28-5CBD-4FE7-BDB7-AB31045609C0}"/>
              </a:ext>
            </a:extLst>
          </p:cNvPr>
          <p:cNvSpPr>
            <a:spLocks noGrp="1"/>
          </p:cNvSpPr>
          <p:nvPr>
            <p:ph type="title"/>
          </p:nvPr>
        </p:nvSpPr>
        <p:spPr>
          <a:xfrm>
            <a:off x="452188" y="329570"/>
            <a:ext cx="8363337" cy="385619"/>
          </a:xfrm>
        </p:spPr>
        <p:txBody>
          <a:bodyPr/>
          <a:lstStyle/>
          <a:p>
            <a:r>
              <a:rPr lang="en-US" sz="1940" dirty="0"/>
              <a:t>Labor Market Rebalancing More Slowly Than Fed’s Expectation (continued)</a:t>
            </a:r>
          </a:p>
        </p:txBody>
      </p:sp>
      <p:sp>
        <p:nvSpPr>
          <p:cNvPr id="16" name="Text Placeholder 7">
            <a:extLst>
              <a:ext uri="{FF2B5EF4-FFF2-40B4-BE49-F238E27FC236}">
                <a16:creationId xmlns:a16="http://schemas.microsoft.com/office/drawing/2014/main" id="{982F166F-0F99-4889-87EA-A61EEBFCA70D}"/>
              </a:ext>
            </a:extLst>
          </p:cNvPr>
          <p:cNvSpPr txBox="1">
            <a:spLocks/>
          </p:cNvSpPr>
          <p:nvPr/>
        </p:nvSpPr>
        <p:spPr>
          <a:xfrm>
            <a:off x="4655739" y="3791984"/>
            <a:ext cx="3911978" cy="276265"/>
          </a:xfrm>
          <a:prstGeom prst="rect">
            <a:avLst/>
          </a:prstGeom>
          <a:blipFill>
            <a:blip r:embed="rId2"/>
            <a:stretch>
              <a:fillRect/>
            </a:stretch>
          </a:blipFill>
        </p:spPr>
        <p:txBody>
          <a:bodyPr anchor="b"/>
          <a:lstStyle>
            <a:lvl1pPr marL="0" indent="0" algn="l" defTabSz="457200" rtl="0" eaLnBrk="1" latinLnBrk="0" hangingPunct="1">
              <a:lnSpc>
                <a:spcPct val="100000"/>
              </a:lnSpc>
              <a:spcBef>
                <a:spcPts val="0"/>
              </a:spcBef>
              <a:buFontTx/>
              <a:buNone/>
              <a:defRPr sz="1000" b="1" kern="1200">
                <a:solidFill>
                  <a:schemeClr val="tx1"/>
                </a:solidFill>
                <a:latin typeface="+mn-lt"/>
                <a:ea typeface="+mn-ea"/>
                <a:cs typeface="+mn-cs"/>
              </a:defRPr>
            </a:lvl1pPr>
            <a:lvl2pPr marL="173038" indent="-173038" algn="l" defTabSz="457200" rtl="0" eaLnBrk="1" latinLnBrk="0" hangingPunct="1">
              <a:lnSpc>
                <a:spcPts val="1800"/>
              </a:lnSpc>
              <a:spcBef>
                <a:spcPts val="1000"/>
              </a:spcBef>
              <a:buClr>
                <a:schemeClr val="tx1"/>
              </a:buClr>
              <a:buFont typeface="Arial"/>
              <a:buChar char="•"/>
              <a:defRPr sz="1200" kern="1200">
                <a:solidFill>
                  <a:schemeClr val="tx1"/>
                </a:solidFill>
                <a:latin typeface="+mn-lt"/>
                <a:ea typeface="+mn-ea"/>
                <a:cs typeface="+mn-cs"/>
              </a:defRPr>
            </a:lvl2pPr>
            <a:lvl3pPr marL="346075" indent="-173038" algn="l" defTabSz="457200" rtl="0" eaLnBrk="1" latinLnBrk="0" hangingPunct="1">
              <a:lnSpc>
                <a:spcPts val="1600"/>
              </a:lnSpc>
              <a:spcBef>
                <a:spcPts val="1000"/>
              </a:spcBef>
              <a:buClr>
                <a:schemeClr val="tx1"/>
              </a:buClr>
              <a:buFont typeface="Arial"/>
              <a:buChar char="•"/>
              <a:defRPr sz="1000" kern="1200">
                <a:solidFill>
                  <a:schemeClr val="tx1"/>
                </a:solidFill>
                <a:latin typeface="+mn-lt"/>
                <a:ea typeface="+mn-ea"/>
                <a:cs typeface="+mn-cs"/>
              </a:defRPr>
            </a:lvl3pPr>
            <a:lvl4pPr marL="519113" indent="-173038" algn="l" defTabSz="457200" rtl="0" eaLnBrk="1" latinLnBrk="0" hangingPunct="1">
              <a:lnSpc>
                <a:spcPts val="1400"/>
              </a:lnSpc>
              <a:spcBef>
                <a:spcPts val="1000"/>
              </a:spcBef>
              <a:buClr>
                <a:schemeClr val="tx1"/>
              </a:buClr>
              <a:buFont typeface="Arial"/>
              <a:buChar char="•"/>
              <a:defRPr sz="800" kern="1200">
                <a:solidFill>
                  <a:schemeClr val="tx1"/>
                </a:solidFill>
                <a:latin typeface="+mn-lt"/>
                <a:ea typeface="+mn-ea"/>
                <a:cs typeface="+mn-cs"/>
              </a:defRPr>
            </a:lvl4pPr>
            <a:lvl5pPr marL="0" indent="0" algn="l" defTabSz="457200" rtl="0" eaLnBrk="1" latinLnBrk="0" hangingPunct="1">
              <a:lnSpc>
                <a:spcPts val="2000"/>
              </a:lnSpc>
              <a:spcBef>
                <a:spcPts val="1200"/>
              </a:spcBef>
              <a:buFontTx/>
              <a:buNone/>
              <a:defRPr sz="1400" b="0" i="1" kern="1200">
                <a:solidFill>
                  <a:srgbClr val="CC531C"/>
                </a:solidFill>
                <a:latin typeface="+mn-lt"/>
                <a:ea typeface="+mn-ea"/>
                <a:cs typeface="+mn-cs"/>
              </a:defRPr>
            </a:lvl5pPr>
            <a:lvl6pPr marL="0" indent="0" algn="l" defTabSz="-396875" rtl="0" eaLnBrk="1" latinLnBrk="0" hangingPunct="1">
              <a:lnSpc>
                <a:spcPts val="1000"/>
              </a:lnSpc>
              <a:spcBef>
                <a:spcPts val="600"/>
              </a:spcBef>
              <a:buClr>
                <a:schemeClr val="tx1"/>
              </a:buClr>
              <a:buFontTx/>
              <a:buNone/>
              <a:defRPr sz="800" kern="1200">
                <a:solidFill>
                  <a:schemeClr val="tx1"/>
                </a:solidFill>
                <a:latin typeface="+mn-lt"/>
                <a:ea typeface="+mn-ea"/>
                <a:cs typeface="+mn-cs"/>
              </a:defRPr>
            </a:lvl6pPr>
            <a:lvl7pPr marL="0" indent="0" algn="l" defTabSz="457200" rtl="0" eaLnBrk="1" latinLnBrk="0" hangingPunct="1">
              <a:lnSpc>
                <a:spcPts val="1400"/>
              </a:lnSpc>
              <a:spcBef>
                <a:spcPts val="600"/>
              </a:spcBef>
              <a:buFontTx/>
              <a:buNone/>
              <a:defRPr sz="1000" b="0" i="1"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900" dirty="0"/>
              <a:t>It is important to note how delinquency will be negatively affected by the resumption of student loan repayments from September.</a:t>
            </a:r>
          </a:p>
        </p:txBody>
      </p:sp>
      <p:sp>
        <p:nvSpPr>
          <p:cNvPr id="11" name="Text Placeholder 7"/>
          <p:cNvSpPr>
            <a:spLocks noGrp="1"/>
          </p:cNvSpPr>
          <p:nvPr>
            <p:ph type="body" sz="quarter" idx="46"/>
          </p:nvPr>
        </p:nvSpPr>
        <p:spPr>
          <a:xfrm>
            <a:off x="473189" y="1073492"/>
            <a:ext cx="3805654" cy="220884"/>
          </a:xfrm>
        </p:spPr>
        <p:txBody>
          <a:bodyPr/>
          <a:lstStyle/>
          <a:p>
            <a:r>
              <a:rPr lang="en-US" sz="900" dirty="0"/>
              <a:t>The unemployment rate declined to 3.6%. However, there are differences in employment improvements by race and educational background.</a:t>
            </a:r>
          </a:p>
        </p:txBody>
      </p:sp>
      <p:graphicFrame>
        <p:nvGraphicFramePr>
          <p:cNvPr id="29" name="Chart 28">
            <a:extLst>
              <a:ext uri="{FF2B5EF4-FFF2-40B4-BE49-F238E27FC236}">
                <a16:creationId xmlns:a16="http://schemas.microsoft.com/office/drawing/2014/main" id="{4E9330A6-ED3B-4722-AC0D-A154C2FEF088}"/>
              </a:ext>
            </a:extLst>
          </p:cNvPr>
          <p:cNvGraphicFramePr>
            <a:graphicFrameLocks/>
          </p:cNvGraphicFramePr>
          <p:nvPr>
            <p:extLst>
              <p:ext uri="{D42A27DB-BD31-4B8C-83A1-F6EECF244321}">
                <p14:modId xmlns:p14="http://schemas.microsoft.com/office/powerpoint/2010/main" val="994503067"/>
              </p:ext>
            </p:extLst>
          </p:nvPr>
        </p:nvGraphicFramePr>
        <p:xfrm>
          <a:off x="4698102" y="1288445"/>
          <a:ext cx="3972709" cy="216386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0" name="Chart 29">
            <a:extLst>
              <a:ext uri="{FF2B5EF4-FFF2-40B4-BE49-F238E27FC236}">
                <a16:creationId xmlns:a16="http://schemas.microsoft.com/office/drawing/2014/main" id="{A5843311-C926-4EF8-A775-A81BC5EA9F40}"/>
              </a:ext>
            </a:extLst>
          </p:cNvPr>
          <p:cNvGraphicFramePr>
            <a:graphicFrameLocks/>
          </p:cNvGraphicFramePr>
          <p:nvPr>
            <p:extLst>
              <p:ext uri="{D42A27DB-BD31-4B8C-83A1-F6EECF244321}">
                <p14:modId xmlns:p14="http://schemas.microsoft.com/office/powerpoint/2010/main" val="2875913002"/>
              </p:ext>
            </p:extLst>
          </p:nvPr>
        </p:nvGraphicFramePr>
        <p:xfrm>
          <a:off x="285040" y="1379703"/>
          <a:ext cx="4053107" cy="221949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2" name="Chart 31">
            <a:extLst>
              <a:ext uri="{FF2B5EF4-FFF2-40B4-BE49-F238E27FC236}">
                <a16:creationId xmlns:a16="http://schemas.microsoft.com/office/drawing/2014/main" id="{823543F9-1049-4779-911D-6CEBA89D3154}"/>
              </a:ext>
            </a:extLst>
          </p:cNvPr>
          <p:cNvGraphicFramePr>
            <a:graphicFrameLocks/>
          </p:cNvGraphicFramePr>
          <p:nvPr>
            <p:extLst>
              <p:ext uri="{D42A27DB-BD31-4B8C-83A1-F6EECF244321}">
                <p14:modId xmlns:p14="http://schemas.microsoft.com/office/powerpoint/2010/main" val="2120544705"/>
              </p:ext>
            </p:extLst>
          </p:nvPr>
        </p:nvGraphicFramePr>
        <p:xfrm>
          <a:off x="400811" y="4151799"/>
          <a:ext cx="3934483" cy="2219499"/>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33" name="Chart 32">
            <a:extLst>
              <a:ext uri="{FF2B5EF4-FFF2-40B4-BE49-F238E27FC236}">
                <a16:creationId xmlns:a16="http://schemas.microsoft.com/office/drawing/2014/main" id="{9247F918-2B85-4771-8F05-260EFC3771F4}"/>
              </a:ext>
            </a:extLst>
          </p:cNvPr>
          <p:cNvGraphicFramePr>
            <a:graphicFrameLocks/>
          </p:cNvGraphicFramePr>
          <p:nvPr>
            <p:extLst>
              <p:ext uri="{D42A27DB-BD31-4B8C-83A1-F6EECF244321}">
                <p14:modId xmlns:p14="http://schemas.microsoft.com/office/powerpoint/2010/main" val="4134379639"/>
              </p:ext>
            </p:extLst>
          </p:nvPr>
        </p:nvGraphicFramePr>
        <p:xfrm>
          <a:off x="4698103" y="4121228"/>
          <a:ext cx="3983686" cy="2250069"/>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11631898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SMBC </a:t>
            </a:r>
            <a:r>
              <a:rPr lang="en-US" altLang="ja-JP" dirty="0"/>
              <a:t>Economy and Rates Forecast</a:t>
            </a:r>
            <a:endParaRPr lang="en-US" dirty="0"/>
          </a:p>
        </p:txBody>
      </p:sp>
      <p:graphicFrame>
        <p:nvGraphicFramePr>
          <p:cNvPr id="6" name="Table 7">
            <a:extLst>
              <a:ext uri="{FF2B5EF4-FFF2-40B4-BE49-F238E27FC236}">
                <a16:creationId xmlns:a16="http://schemas.microsoft.com/office/drawing/2014/main" id="{A2122821-B212-439E-994C-71B2D7C5B289}"/>
              </a:ext>
            </a:extLst>
          </p:cNvPr>
          <p:cNvGraphicFramePr>
            <a:graphicFrameLocks noGrp="1"/>
          </p:cNvGraphicFramePr>
          <p:nvPr>
            <p:extLst>
              <p:ext uri="{D42A27DB-BD31-4B8C-83A1-F6EECF244321}">
                <p14:modId xmlns:p14="http://schemas.microsoft.com/office/powerpoint/2010/main" val="2380831842"/>
              </p:ext>
            </p:extLst>
          </p:nvPr>
        </p:nvGraphicFramePr>
        <p:xfrm>
          <a:off x="518747" y="3769000"/>
          <a:ext cx="8132463" cy="2442947"/>
        </p:xfrm>
        <a:graphic>
          <a:graphicData uri="http://schemas.openxmlformats.org/drawingml/2006/table">
            <a:tbl>
              <a:tblPr/>
              <a:tblGrid>
                <a:gridCol w="602608">
                  <a:extLst>
                    <a:ext uri="{9D8B030D-6E8A-4147-A177-3AD203B41FA5}">
                      <a16:colId xmlns:a16="http://schemas.microsoft.com/office/drawing/2014/main" val="20000"/>
                    </a:ext>
                  </a:extLst>
                </a:gridCol>
                <a:gridCol w="837949">
                  <a:extLst>
                    <a:ext uri="{9D8B030D-6E8A-4147-A177-3AD203B41FA5}">
                      <a16:colId xmlns:a16="http://schemas.microsoft.com/office/drawing/2014/main" val="20001"/>
                    </a:ext>
                  </a:extLst>
                </a:gridCol>
                <a:gridCol w="469404">
                  <a:extLst>
                    <a:ext uri="{9D8B030D-6E8A-4147-A177-3AD203B41FA5}">
                      <a16:colId xmlns:a16="http://schemas.microsoft.com/office/drawing/2014/main" val="20002"/>
                    </a:ext>
                  </a:extLst>
                </a:gridCol>
                <a:gridCol w="565682">
                  <a:extLst>
                    <a:ext uri="{9D8B030D-6E8A-4147-A177-3AD203B41FA5}">
                      <a16:colId xmlns:a16="http://schemas.microsoft.com/office/drawing/2014/main" val="20003"/>
                    </a:ext>
                  </a:extLst>
                </a:gridCol>
                <a:gridCol w="565682">
                  <a:extLst>
                    <a:ext uri="{9D8B030D-6E8A-4147-A177-3AD203B41FA5}">
                      <a16:colId xmlns:a16="http://schemas.microsoft.com/office/drawing/2014/main" val="20004"/>
                    </a:ext>
                  </a:extLst>
                </a:gridCol>
                <a:gridCol w="565682">
                  <a:extLst>
                    <a:ext uri="{9D8B030D-6E8A-4147-A177-3AD203B41FA5}">
                      <a16:colId xmlns:a16="http://schemas.microsoft.com/office/drawing/2014/main" val="20005"/>
                    </a:ext>
                  </a:extLst>
                </a:gridCol>
                <a:gridCol w="565682">
                  <a:extLst>
                    <a:ext uri="{9D8B030D-6E8A-4147-A177-3AD203B41FA5}">
                      <a16:colId xmlns:a16="http://schemas.microsoft.com/office/drawing/2014/main" val="20006"/>
                    </a:ext>
                  </a:extLst>
                </a:gridCol>
                <a:gridCol w="565682">
                  <a:extLst>
                    <a:ext uri="{9D8B030D-6E8A-4147-A177-3AD203B41FA5}">
                      <a16:colId xmlns:a16="http://schemas.microsoft.com/office/drawing/2014/main" val="20007"/>
                    </a:ext>
                  </a:extLst>
                </a:gridCol>
                <a:gridCol w="565682">
                  <a:extLst>
                    <a:ext uri="{9D8B030D-6E8A-4147-A177-3AD203B41FA5}">
                      <a16:colId xmlns:a16="http://schemas.microsoft.com/office/drawing/2014/main" val="20008"/>
                    </a:ext>
                  </a:extLst>
                </a:gridCol>
                <a:gridCol w="565682">
                  <a:extLst>
                    <a:ext uri="{9D8B030D-6E8A-4147-A177-3AD203B41FA5}">
                      <a16:colId xmlns:a16="http://schemas.microsoft.com/office/drawing/2014/main" val="20009"/>
                    </a:ext>
                  </a:extLst>
                </a:gridCol>
                <a:gridCol w="565682">
                  <a:extLst>
                    <a:ext uri="{9D8B030D-6E8A-4147-A177-3AD203B41FA5}">
                      <a16:colId xmlns:a16="http://schemas.microsoft.com/office/drawing/2014/main" val="20010"/>
                    </a:ext>
                  </a:extLst>
                </a:gridCol>
                <a:gridCol w="565682">
                  <a:extLst>
                    <a:ext uri="{9D8B030D-6E8A-4147-A177-3AD203B41FA5}">
                      <a16:colId xmlns:a16="http://schemas.microsoft.com/office/drawing/2014/main" val="20011"/>
                    </a:ext>
                  </a:extLst>
                </a:gridCol>
                <a:gridCol w="565682">
                  <a:extLst>
                    <a:ext uri="{9D8B030D-6E8A-4147-A177-3AD203B41FA5}">
                      <a16:colId xmlns:a16="http://schemas.microsoft.com/office/drawing/2014/main" val="20012"/>
                    </a:ext>
                  </a:extLst>
                </a:gridCol>
                <a:gridCol w="565682">
                  <a:extLst>
                    <a:ext uri="{9D8B030D-6E8A-4147-A177-3AD203B41FA5}">
                      <a16:colId xmlns:a16="http://schemas.microsoft.com/office/drawing/2014/main" val="20013"/>
                    </a:ext>
                  </a:extLst>
                </a:gridCol>
              </a:tblGrid>
              <a:tr h="182386">
                <a:tc rowSpan="2" gridSpan="2">
                  <a:txBody>
                    <a:bodyPr/>
                    <a:lstStyle/>
                    <a:p>
                      <a:pPr algn="ctr" fontAlgn="ctr"/>
                      <a:r>
                        <a:rPr lang="en-US" sz="800" b="1" i="0" u="none" strike="noStrike" dirty="0">
                          <a:solidFill>
                            <a:srgbClr val="FFFFFF"/>
                          </a:solidFill>
                          <a:effectLst/>
                          <a:latin typeface="Arial"/>
                        </a:rPr>
                        <a:t>Rates</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rowSpan="2" hMerge="1">
                  <a:txBody>
                    <a:bodyPr/>
                    <a:lstStyle/>
                    <a:p>
                      <a:endParaRPr lang="en-US"/>
                    </a:p>
                  </a:txBody>
                  <a:tcPr/>
                </a:tc>
                <a:tc>
                  <a:txBody>
                    <a:bodyPr/>
                    <a:lstStyle/>
                    <a:p>
                      <a:pPr algn="ctr" fontAlgn="ctr"/>
                      <a:r>
                        <a:rPr lang="en-US" sz="800" b="1" i="0" u="none" strike="noStrike" dirty="0">
                          <a:solidFill>
                            <a:srgbClr val="FFFFFF"/>
                          </a:solidFill>
                          <a:effectLst/>
                          <a:latin typeface="Arial"/>
                        </a:rPr>
                        <a:t>2022</a:t>
                      </a:r>
                    </a:p>
                  </a:txBody>
                  <a:tcPr marL="27432"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gridSpan="4">
                  <a:txBody>
                    <a:bodyPr/>
                    <a:lstStyle/>
                    <a:p>
                      <a:pPr algn="ctr" fontAlgn="ctr"/>
                      <a:r>
                        <a:rPr lang="en-US" sz="800" b="1" i="0" u="none" strike="noStrike" dirty="0">
                          <a:solidFill>
                            <a:srgbClr val="FFFFFF"/>
                          </a:solidFill>
                          <a:effectLst/>
                          <a:latin typeface="Arial"/>
                        </a:rPr>
                        <a:t>2023</a:t>
                      </a:r>
                    </a:p>
                  </a:txBody>
                  <a:tcPr marL="27432"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800" b="1" i="0" u="none" strike="noStrike" dirty="0">
                          <a:solidFill>
                            <a:srgbClr val="FFFFFF"/>
                          </a:solidFill>
                          <a:effectLst/>
                          <a:latin typeface="Arial"/>
                        </a:rPr>
                        <a:t>2024</a:t>
                      </a:r>
                    </a:p>
                  </a:txBody>
                  <a:tcPr marL="27432"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fontAlgn="ctr"/>
                      <a:r>
                        <a:rPr lang="en-US" sz="800" b="1" i="0" u="none" strike="noStrike" dirty="0">
                          <a:solidFill>
                            <a:srgbClr val="FFFFFF"/>
                          </a:solidFill>
                          <a:effectLst/>
                          <a:latin typeface="Arial"/>
                        </a:rPr>
                        <a:t>2022</a:t>
                      </a:r>
                    </a:p>
                  </a:txBody>
                  <a:tcPr marL="27432"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rowSpan="2">
                  <a:txBody>
                    <a:bodyPr/>
                    <a:lstStyle/>
                    <a:p>
                      <a:pPr algn="ctr" fontAlgn="ctr"/>
                      <a:r>
                        <a:rPr lang="en-US" sz="800" b="1" i="0" u="none" strike="noStrike" dirty="0">
                          <a:solidFill>
                            <a:srgbClr val="FFFFFF"/>
                          </a:solidFill>
                          <a:effectLst/>
                          <a:latin typeface="Arial"/>
                        </a:rPr>
                        <a:t>2023</a:t>
                      </a:r>
                    </a:p>
                  </a:txBody>
                  <a:tcPr marL="27432"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rowSpan="2">
                  <a:txBody>
                    <a:bodyPr/>
                    <a:lstStyle/>
                    <a:p>
                      <a:pPr algn="ctr" fontAlgn="ctr"/>
                      <a:r>
                        <a:rPr lang="en-US" sz="800" b="1" i="0" u="none" strike="noStrike" dirty="0">
                          <a:solidFill>
                            <a:srgbClr val="FFFFFF"/>
                          </a:solidFill>
                          <a:effectLst/>
                          <a:latin typeface="Arial"/>
                        </a:rPr>
                        <a:t>2024</a:t>
                      </a:r>
                    </a:p>
                  </a:txBody>
                  <a:tcPr marL="27432"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r h="126649">
                <a:tc gridSpan="2" vMerge="1">
                  <a:txBody>
                    <a:bodyPr/>
                    <a:lstStyle/>
                    <a:p>
                      <a:endParaRPr lang="en-US"/>
                    </a:p>
                  </a:txBody>
                  <a:tcPr/>
                </a:tc>
                <a:tc hMerge="1" vMerge="1">
                  <a:txBody>
                    <a:bodyPr/>
                    <a:lstStyle/>
                    <a:p>
                      <a:endParaRPr lang="en-US"/>
                    </a:p>
                  </a:txBody>
                  <a:tcPr/>
                </a:tc>
                <a:tc>
                  <a:txBody>
                    <a:bodyPr/>
                    <a:lstStyle/>
                    <a:p>
                      <a:pPr algn="ctr" fontAlgn="ctr"/>
                      <a:r>
                        <a:rPr lang="en-US" sz="800" b="1" i="0" u="none" strike="noStrike" dirty="0">
                          <a:solidFill>
                            <a:srgbClr val="000000"/>
                          </a:solidFill>
                          <a:effectLst/>
                          <a:latin typeface="Arial"/>
                        </a:rPr>
                        <a:t>Q4</a:t>
                      </a:r>
                    </a:p>
                  </a:txBody>
                  <a:tcPr marL="27432"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Q1</a:t>
                      </a:r>
                    </a:p>
                  </a:txBody>
                  <a:tcPr marL="27432"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Q2</a:t>
                      </a:r>
                    </a:p>
                  </a:txBody>
                  <a:tcPr marL="27432"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Q3</a:t>
                      </a:r>
                    </a:p>
                  </a:txBody>
                  <a:tcPr marL="27432"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Q4</a:t>
                      </a:r>
                    </a:p>
                  </a:txBody>
                  <a:tcPr marL="27432"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Q1</a:t>
                      </a:r>
                    </a:p>
                  </a:txBody>
                  <a:tcPr marL="27432"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Q2</a:t>
                      </a:r>
                    </a:p>
                  </a:txBody>
                  <a:tcPr marL="27432"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Q3</a:t>
                      </a:r>
                    </a:p>
                  </a:txBody>
                  <a:tcPr marL="27432"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Q4</a:t>
                      </a:r>
                    </a:p>
                  </a:txBody>
                  <a:tcPr marL="27432"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1"/>
                  </a:ext>
                </a:extLst>
              </a:tr>
              <a:tr h="379948">
                <a:tc rowSpan="3">
                  <a:txBody>
                    <a:bodyPr/>
                    <a:lstStyle/>
                    <a:p>
                      <a:pPr algn="ctr" fontAlgn="ctr"/>
                      <a:r>
                        <a:rPr lang="en-US" sz="800" b="1" i="0" u="none" strike="noStrike" dirty="0">
                          <a:solidFill>
                            <a:srgbClr val="FFFFFF"/>
                          </a:solidFill>
                          <a:effectLst/>
                          <a:latin typeface="Arial"/>
                        </a:rPr>
                        <a:t>U.S.</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1"/>
                    </a:solidFill>
                  </a:tcPr>
                </a:tc>
                <a:tc>
                  <a:txBody>
                    <a:bodyPr/>
                    <a:lstStyle/>
                    <a:p>
                      <a:pPr algn="l" fontAlgn="ctr"/>
                      <a:r>
                        <a:rPr lang="en-US" sz="700" b="1" i="0" u="none" strike="noStrike" dirty="0">
                          <a:solidFill>
                            <a:srgbClr val="000000"/>
                          </a:solidFill>
                          <a:effectLst/>
                          <a:latin typeface="Arial"/>
                        </a:rPr>
                        <a:t>FF</a:t>
                      </a:r>
                      <a:r>
                        <a:rPr lang="en-US" sz="700" b="1" i="0" u="none" strike="noStrike" baseline="0" dirty="0">
                          <a:solidFill>
                            <a:srgbClr val="000000"/>
                          </a:solidFill>
                          <a:effectLst/>
                          <a:latin typeface="Arial"/>
                        </a:rPr>
                        <a:t> target range</a:t>
                      </a:r>
                      <a:endParaRPr lang="en-US" sz="700" b="1" i="0" u="none" strike="noStrike" dirty="0">
                        <a:solidFill>
                          <a:srgbClr val="000000"/>
                        </a:solidFill>
                        <a:effectLst/>
                        <a:latin typeface="Arial"/>
                      </a:endParaRP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tx2"/>
                    </a:solid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4.25</a:t>
                      </a:r>
                    </a:p>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a:t>
                      </a:r>
                      <a:br>
                        <a:rPr kumimoji="0" lang="en-US" sz="900" b="0" i="0" u="none" strike="noStrike" kern="1200" cap="none" spc="0" normalizeH="0" baseline="0" noProof="0" dirty="0">
                          <a:ln>
                            <a:noFill/>
                          </a:ln>
                          <a:solidFill>
                            <a:srgbClr val="000000"/>
                          </a:solidFill>
                          <a:effectLst/>
                          <a:uLnTx/>
                          <a:uFillTx/>
                          <a:latin typeface="Arial"/>
                          <a:ea typeface="+mn-ea"/>
                          <a:cs typeface="+mn-cs"/>
                        </a:rPr>
                      </a:br>
                      <a:r>
                        <a:rPr kumimoji="0" lang="en-US" sz="900" b="0" i="0" u="none" strike="noStrike" kern="1200" cap="none" spc="0" normalizeH="0" baseline="0" noProof="0" dirty="0">
                          <a:ln>
                            <a:noFill/>
                          </a:ln>
                          <a:solidFill>
                            <a:srgbClr val="000000"/>
                          </a:solidFill>
                          <a:effectLst/>
                          <a:uLnTx/>
                          <a:uFillTx/>
                          <a:latin typeface="Arial"/>
                          <a:ea typeface="+mn-ea"/>
                          <a:cs typeface="+mn-cs"/>
                        </a:rPr>
                        <a:t>4.50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4.75</a:t>
                      </a:r>
                    </a:p>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a:t>
                      </a:r>
                      <a:br>
                        <a:rPr kumimoji="0" lang="en-US" sz="900" b="0" i="0" u="none" strike="noStrike" kern="1200" cap="none" spc="0" normalizeH="0" baseline="0" noProof="0" dirty="0">
                          <a:ln>
                            <a:noFill/>
                          </a:ln>
                          <a:solidFill>
                            <a:srgbClr val="000000"/>
                          </a:solidFill>
                          <a:effectLst/>
                          <a:uLnTx/>
                          <a:uFillTx/>
                          <a:latin typeface="Arial"/>
                          <a:ea typeface="+mn-ea"/>
                          <a:cs typeface="+mn-cs"/>
                        </a:rPr>
                      </a:br>
                      <a:r>
                        <a:rPr kumimoji="0" lang="en-US" sz="900" b="0" i="0" u="none" strike="noStrike" kern="1200" cap="none" spc="0" normalizeH="0" baseline="0" noProof="0" dirty="0">
                          <a:ln>
                            <a:noFill/>
                          </a:ln>
                          <a:solidFill>
                            <a:srgbClr val="000000"/>
                          </a:solidFill>
                          <a:effectLst/>
                          <a:uLnTx/>
                          <a:uFillTx/>
                          <a:latin typeface="Arial"/>
                          <a:ea typeface="+mn-ea"/>
                          <a:cs typeface="+mn-cs"/>
                        </a:rPr>
                        <a:t>5.00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5.00</a:t>
                      </a:r>
                    </a:p>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a:t>
                      </a:r>
                    </a:p>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5.25</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5.25</a:t>
                      </a:r>
                    </a:p>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a:t>
                      </a:r>
                    </a:p>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5.50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5.25</a:t>
                      </a:r>
                    </a:p>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a:t>
                      </a:r>
                    </a:p>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5.50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5.00</a:t>
                      </a:r>
                    </a:p>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a:t>
                      </a:r>
                      <a:br>
                        <a:rPr kumimoji="0" lang="en-US" sz="900" b="0" i="0" u="none" strike="noStrike" kern="1200" cap="none" spc="0" normalizeH="0" baseline="0" noProof="0" dirty="0">
                          <a:ln>
                            <a:noFill/>
                          </a:ln>
                          <a:solidFill>
                            <a:srgbClr val="000000"/>
                          </a:solidFill>
                          <a:effectLst/>
                          <a:uLnTx/>
                          <a:uFillTx/>
                          <a:latin typeface="+mn-lt"/>
                          <a:ea typeface="+mn-ea"/>
                          <a:cs typeface="+mn-cs"/>
                        </a:rPr>
                      </a:br>
                      <a:r>
                        <a:rPr kumimoji="0" lang="en-US" sz="900" b="0" i="0" u="none" strike="noStrike" kern="1200" cap="none" spc="0" normalizeH="0" baseline="0" noProof="0" dirty="0">
                          <a:ln>
                            <a:noFill/>
                          </a:ln>
                          <a:solidFill>
                            <a:srgbClr val="000000"/>
                          </a:solidFill>
                          <a:effectLst/>
                          <a:uLnTx/>
                          <a:uFillTx/>
                          <a:latin typeface="+mn-lt"/>
                          <a:ea typeface="+mn-ea"/>
                          <a:cs typeface="+mn-cs"/>
                        </a:rPr>
                        <a:t>5.25</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4.75</a:t>
                      </a:r>
                      <a:br>
                        <a:rPr kumimoji="0" lang="en-US" sz="900" b="0" i="0" u="none" strike="noStrike" kern="1200" cap="none" spc="0" normalizeH="0" baseline="0" noProof="0" dirty="0">
                          <a:ln>
                            <a:noFill/>
                          </a:ln>
                          <a:solidFill>
                            <a:srgbClr val="000000"/>
                          </a:solidFill>
                          <a:effectLst/>
                          <a:uLnTx/>
                          <a:uFillTx/>
                          <a:latin typeface="+mn-lt"/>
                          <a:ea typeface="+mn-ea"/>
                          <a:cs typeface="+mn-cs"/>
                        </a:rPr>
                      </a:br>
                      <a:r>
                        <a:rPr kumimoji="0" lang="en-US" sz="900" b="0" i="0" u="none" strike="noStrike" kern="1200" cap="none" spc="0" normalizeH="0" baseline="0" noProof="0" dirty="0">
                          <a:ln>
                            <a:noFill/>
                          </a:ln>
                          <a:solidFill>
                            <a:srgbClr val="000000"/>
                          </a:solidFill>
                          <a:effectLst/>
                          <a:uLnTx/>
                          <a:uFillTx/>
                          <a:latin typeface="+mn-lt"/>
                          <a:ea typeface="+mn-ea"/>
                          <a:cs typeface="+mn-cs"/>
                        </a:rPr>
                        <a:t>~</a:t>
                      </a:r>
                      <a:br>
                        <a:rPr kumimoji="0" lang="en-US" sz="900" b="0" i="0" u="none" strike="noStrike" kern="1200" cap="none" spc="0" normalizeH="0" baseline="0" noProof="0" dirty="0">
                          <a:ln>
                            <a:noFill/>
                          </a:ln>
                          <a:solidFill>
                            <a:srgbClr val="000000"/>
                          </a:solidFill>
                          <a:effectLst/>
                          <a:uLnTx/>
                          <a:uFillTx/>
                          <a:latin typeface="+mn-lt"/>
                          <a:ea typeface="+mn-ea"/>
                          <a:cs typeface="+mn-cs"/>
                        </a:rPr>
                      </a:br>
                      <a:r>
                        <a:rPr kumimoji="0" lang="en-US" sz="900" b="0" i="0" u="none" strike="noStrike" kern="1200" cap="none" spc="0" normalizeH="0" baseline="0" noProof="0" dirty="0">
                          <a:ln>
                            <a:noFill/>
                          </a:ln>
                          <a:solidFill>
                            <a:srgbClr val="000000"/>
                          </a:solidFill>
                          <a:effectLst/>
                          <a:uLnTx/>
                          <a:uFillTx/>
                          <a:latin typeface="+mn-lt"/>
                          <a:ea typeface="+mn-ea"/>
                          <a:cs typeface="+mn-cs"/>
                        </a:rPr>
                        <a:t>5.00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4.50</a:t>
                      </a:r>
                    </a:p>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a:t>
                      </a:r>
                      <a:br>
                        <a:rPr kumimoji="0" lang="en-US" sz="900" b="0" i="0" u="none" strike="noStrike" kern="1200" cap="none" spc="0" normalizeH="0" baseline="0" noProof="0" dirty="0">
                          <a:ln>
                            <a:noFill/>
                          </a:ln>
                          <a:solidFill>
                            <a:srgbClr val="000000"/>
                          </a:solidFill>
                          <a:effectLst/>
                          <a:uLnTx/>
                          <a:uFillTx/>
                          <a:latin typeface="+mn-lt"/>
                          <a:ea typeface="+mn-ea"/>
                          <a:cs typeface="+mn-cs"/>
                        </a:rPr>
                      </a:br>
                      <a:r>
                        <a:rPr kumimoji="0" lang="en-US" sz="900" b="0" i="0" u="none" strike="noStrike" kern="1200" cap="none" spc="0" normalizeH="0" baseline="0" noProof="0" dirty="0">
                          <a:ln>
                            <a:noFill/>
                          </a:ln>
                          <a:solidFill>
                            <a:srgbClr val="000000"/>
                          </a:solidFill>
                          <a:effectLst/>
                          <a:uLnTx/>
                          <a:uFillTx/>
                          <a:latin typeface="+mn-lt"/>
                          <a:ea typeface="+mn-ea"/>
                          <a:cs typeface="+mn-cs"/>
                        </a:rPr>
                        <a:t>4.75</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4.25</a:t>
                      </a:r>
                    </a:p>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a:t>
                      </a:r>
                      <a:br>
                        <a:rPr kumimoji="0" lang="en-US" sz="900" b="0" i="0" u="none" strike="noStrike" kern="1200" cap="none" spc="0" normalizeH="0" baseline="0" noProof="0" dirty="0">
                          <a:ln>
                            <a:noFill/>
                          </a:ln>
                          <a:solidFill>
                            <a:srgbClr val="000000"/>
                          </a:solidFill>
                          <a:effectLst/>
                          <a:uLnTx/>
                          <a:uFillTx/>
                          <a:latin typeface="+mn-lt"/>
                          <a:ea typeface="+mn-ea"/>
                          <a:cs typeface="+mn-cs"/>
                        </a:rPr>
                      </a:br>
                      <a:r>
                        <a:rPr kumimoji="0" lang="en-US" sz="900" b="0" i="0" u="none" strike="noStrike" kern="1200" cap="none" spc="0" normalizeH="0" baseline="0" noProof="0" dirty="0">
                          <a:ln>
                            <a:noFill/>
                          </a:ln>
                          <a:solidFill>
                            <a:srgbClr val="000000"/>
                          </a:solidFill>
                          <a:effectLst/>
                          <a:uLnTx/>
                          <a:uFillTx/>
                          <a:latin typeface="+mn-lt"/>
                          <a:ea typeface="+mn-ea"/>
                          <a:cs typeface="+mn-cs"/>
                        </a:rPr>
                        <a:t>4.50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4.25</a:t>
                      </a:r>
                      <a:br>
                        <a:rPr kumimoji="0" lang="en-US" sz="900" b="0" i="0" u="none" strike="noStrike" kern="1200" cap="none" spc="0" normalizeH="0" baseline="0" noProof="0" dirty="0">
                          <a:ln>
                            <a:noFill/>
                          </a:ln>
                          <a:solidFill>
                            <a:srgbClr val="000000"/>
                          </a:solidFill>
                          <a:effectLst/>
                          <a:uLnTx/>
                          <a:uFillTx/>
                          <a:latin typeface="Arial"/>
                          <a:ea typeface="+mn-ea"/>
                          <a:cs typeface="+mn-cs"/>
                        </a:rPr>
                      </a:br>
                      <a:r>
                        <a:rPr kumimoji="0" lang="en-US" sz="900" b="0" i="0" u="none" strike="noStrike" kern="1200" cap="none" spc="0" normalizeH="0" baseline="0" noProof="0" dirty="0">
                          <a:ln>
                            <a:noFill/>
                          </a:ln>
                          <a:solidFill>
                            <a:srgbClr val="000000"/>
                          </a:solidFill>
                          <a:effectLst/>
                          <a:uLnTx/>
                          <a:uFillTx/>
                          <a:latin typeface="Arial"/>
                          <a:ea typeface="+mn-ea"/>
                          <a:cs typeface="+mn-cs"/>
                        </a:rPr>
                        <a:t>~</a:t>
                      </a:r>
                      <a:br>
                        <a:rPr kumimoji="0" lang="en-US" sz="900" b="0" i="0" u="none" strike="noStrike" kern="1200" cap="none" spc="0" normalizeH="0" baseline="0" noProof="0" dirty="0">
                          <a:ln>
                            <a:noFill/>
                          </a:ln>
                          <a:solidFill>
                            <a:srgbClr val="000000"/>
                          </a:solidFill>
                          <a:effectLst/>
                          <a:uLnTx/>
                          <a:uFillTx/>
                          <a:latin typeface="Arial"/>
                          <a:ea typeface="+mn-ea"/>
                          <a:cs typeface="+mn-cs"/>
                        </a:rPr>
                      </a:br>
                      <a:r>
                        <a:rPr kumimoji="0" lang="en-US" sz="900" b="0" i="0" u="none" strike="noStrike" kern="1200" cap="none" spc="0" normalizeH="0" baseline="0" noProof="0" dirty="0">
                          <a:ln>
                            <a:noFill/>
                          </a:ln>
                          <a:solidFill>
                            <a:srgbClr val="000000"/>
                          </a:solidFill>
                          <a:effectLst/>
                          <a:uLnTx/>
                          <a:uFillTx/>
                          <a:latin typeface="Arial"/>
                          <a:ea typeface="+mn-ea"/>
                          <a:cs typeface="+mn-cs"/>
                        </a:rPr>
                        <a:t>4.50</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5.25</a:t>
                      </a:r>
                    </a:p>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a:t>
                      </a:r>
                    </a:p>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5.50</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4.25</a:t>
                      </a:r>
                    </a:p>
                    <a:p>
                      <a:pPr marL="0" marR="0" lvl="0" indent="0" algn="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mn-lt"/>
                          <a:ea typeface="+mn-ea"/>
                          <a:cs typeface="+mn-cs"/>
                        </a:rPr>
                        <a:t>~</a:t>
                      </a:r>
                      <a:br>
                        <a:rPr kumimoji="0" lang="en-US" sz="900" b="0" i="0" u="none" strike="noStrike" kern="1200" cap="none" spc="0" normalizeH="0" baseline="0" noProof="0" dirty="0">
                          <a:ln>
                            <a:noFill/>
                          </a:ln>
                          <a:solidFill>
                            <a:srgbClr val="000000"/>
                          </a:solidFill>
                          <a:effectLst/>
                          <a:uLnTx/>
                          <a:uFillTx/>
                          <a:latin typeface="+mn-lt"/>
                          <a:ea typeface="+mn-ea"/>
                          <a:cs typeface="+mn-cs"/>
                        </a:rPr>
                      </a:br>
                      <a:r>
                        <a:rPr kumimoji="0" lang="en-US" sz="900" b="0" i="0" u="none" strike="noStrike" kern="1200" cap="none" spc="0" normalizeH="0" baseline="0" noProof="0" dirty="0">
                          <a:ln>
                            <a:noFill/>
                          </a:ln>
                          <a:solidFill>
                            <a:srgbClr val="000000"/>
                          </a:solidFill>
                          <a:effectLst/>
                          <a:uLnTx/>
                          <a:uFillTx/>
                          <a:latin typeface="+mn-lt"/>
                          <a:ea typeface="+mn-ea"/>
                          <a:cs typeface="+mn-cs"/>
                        </a:rPr>
                        <a:t>4.50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extLst>
                  <a:ext uri="{0D108BD9-81ED-4DB2-BD59-A6C34878D82A}">
                    <a16:rowId xmlns:a16="http://schemas.microsoft.com/office/drawing/2014/main" val="10002"/>
                  </a:ext>
                </a:extLst>
              </a:tr>
              <a:tr h="143536">
                <a:tc vMerge="1">
                  <a:txBody>
                    <a:bodyPr/>
                    <a:lstStyle/>
                    <a:p>
                      <a:endParaRPr lang="en-US"/>
                    </a:p>
                  </a:txBody>
                  <a:tcPr/>
                </a:tc>
                <a:tc>
                  <a:txBody>
                    <a:bodyPr/>
                    <a:lstStyle/>
                    <a:p>
                      <a:pPr algn="l" fontAlgn="ctr"/>
                      <a:r>
                        <a:rPr lang="en-US" sz="700" b="1" i="0" u="none" strike="noStrike" dirty="0">
                          <a:solidFill>
                            <a:srgbClr val="000000"/>
                          </a:solidFill>
                          <a:effectLst/>
                          <a:latin typeface="Arial"/>
                        </a:rPr>
                        <a:t>2yr</a:t>
                      </a:r>
                      <a:r>
                        <a:rPr lang="en-US" sz="700" b="1" i="0" u="none" strike="noStrike" baseline="0" dirty="0">
                          <a:solidFill>
                            <a:srgbClr val="000000"/>
                          </a:solidFill>
                          <a:effectLst/>
                          <a:latin typeface="Arial"/>
                        </a:rPr>
                        <a:t> UST</a:t>
                      </a:r>
                      <a:endParaRPr lang="en-US" sz="700" b="1" i="0" u="none" strike="noStrike" dirty="0">
                        <a:solidFill>
                          <a:srgbClr val="000000"/>
                        </a:solidFill>
                        <a:effectLst/>
                        <a:latin typeface="Arial"/>
                      </a:endParaRP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tx2"/>
                    </a:solidFill>
                  </a:tcPr>
                </a:tc>
                <a:tc>
                  <a:txBody>
                    <a:bodyPr/>
                    <a:lstStyle/>
                    <a:p>
                      <a:pPr algn="r" fontAlgn="ctr"/>
                      <a:r>
                        <a:rPr lang="en-US" sz="900" b="0" i="0" u="none" strike="noStrike" dirty="0">
                          <a:solidFill>
                            <a:srgbClr val="000000"/>
                          </a:solidFill>
                          <a:effectLst/>
                          <a:latin typeface="Arial"/>
                        </a:rPr>
                        <a:t>3.43</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4.03</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4.90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4.20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4.00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3.80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3.60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3.40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3.20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4.20</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4.00</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3.20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extLst>
                  <a:ext uri="{0D108BD9-81ED-4DB2-BD59-A6C34878D82A}">
                    <a16:rowId xmlns:a16="http://schemas.microsoft.com/office/drawing/2014/main" val="10003"/>
                  </a:ext>
                </a:extLst>
              </a:tr>
              <a:tr h="143536">
                <a:tc vMerge="1">
                  <a:txBody>
                    <a:bodyPr/>
                    <a:lstStyle/>
                    <a:p>
                      <a:endParaRPr lang="en-US"/>
                    </a:p>
                  </a:txBody>
                  <a:tcPr/>
                </a:tc>
                <a:tc>
                  <a:txBody>
                    <a:bodyPr/>
                    <a:lstStyle/>
                    <a:p>
                      <a:pPr algn="l" fontAlgn="ctr"/>
                      <a:r>
                        <a:rPr lang="en-US" sz="700" b="1" i="0" u="none" strike="noStrike" dirty="0">
                          <a:solidFill>
                            <a:srgbClr val="000000"/>
                          </a:solidFill>
                          <a:effectLst/>
                          <a:latin typeface="Arial"/>
                        </a:rPr>
                        <a:t>10yr</a:t>
                      </a:r>
                      <a:r>
                        <a:rPr lang="en-US" sz="700" b="1" i="0" u="none" strike="noStrike" baseline="0" dirty="0">
                          <a:solidFill>
                            <a:srgbClr val="000000"/>
                          </a:solidFill>
                          <a:effectLst/>
                          <a:latin typeface="Arial"/>
                        </a:rPr>
                        <a:t> UST</a:t>
                      </a:r>
                      <a:endParaRPr lang="en-US" sz="700" b="1" i="0" u="none" strike="noStrike" dirty="0">
                        <a:solidFill>
                          <a:srgbClr val="000000"/>
                        </a:solidFill>
                        <a:effectLst/>
                        <a:latin typeface="Arial"/>
                      </a:endParaRP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tx2"/>
                    </a:solidFill>
                  </a:tcPr>
                </a:tc>
                <a:tc>
                  <a:txBody>
                    <a:bodyPr/>
                    <a:lstStyle/>
                    <a:p>
                      <a:pPr algn="r" fontAlgn="ctr"/>
                      <a:r>
                        <a:rPr lang="en-US" sz="900" b="0" i="0" u="none" strike="noStrike" dirty="0">
                          <a:solidFill>
                            <a:srgbClr val="000000"/>
                          </a:solidFill>
                          <a:effectLst/>
                          <a:latin typeface="Arial"/>
                        </a:rPr>
                        <a:t>3.87</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3.47</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3.84</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3.60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3.60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3.60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3.60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3.50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3.50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3.60</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3.60</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3.50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extLst>
                  <a:ext uri="{0D108BD9-81ED-4DB2-BD59-A6C34878D82A}">
                    <a16:rowId xmlns:a16="http://schemas.microsoft.com/office/drawing/2014/main" val="10004"/>
                  </a:ext>
                </a:extLst>
              </a:tr>
              <a:tr h="143536">
                <a:tc rowSpan="4">
                  <a:txBody>
                    <a:bodyPr/>
                    <a:lstStyle/>
                    <a:p>
                      <a:pPr algn="ctr" fontAlgn="ctr"/>
                      <a:r>
                        <a:rPr lang="en-US" sz="800" b="1" i="0" u="none" strike="noStrike" dirty="0">
                          <a:solidFill>
                            <a:srgbClr val="FFFFFF"/>
                          </a:solidFill>
                          <a:effectLst/>
                          <a:latin typeface="Arial"/>
                        </a:rPr>
                        <a:t>Germany</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2">
                        <a:lumMod val="75000"/>
                      </a:schemeClr>
                    </a:solidFill>
                  </a:tcPr>
                </a:tc>
                <a:tc>
                  <a:txBody>
                    <a:bodyPr/>
                    <a:lstStyle/>
                    <a:p>
                      <a:pPr algn="l" fontAlgn="ctr"/>
                      <a:r>
                        <a:rPr lang="en-US" sz="700" b="1" i="0" u="none" strike="noStrike" dirty="0">
                          <a:solidFill>
                            <a:srgbClr val="000000"/>
                          </a:solidFill>
                          <a:effectLst/>
                          <a:latin typeface="Arial"/>
                        </a:rPr>
                        <a:t>ECB</a:t>
                      </a:r>
                      <a:r>
                        <a:rPr lang="ja-JP" altLang="en-US" sz="700" b="1" i="0" u="none" strike="noStrike" baseline="0" dirty="0">
                          <a:solidFill>
                            <a:srgbClr val="000000"/>
                          </a:solidFill>
                          <a:effectLst/>
                          <a:latin typeface="Arial"/>
                        </a:rPr>
                        <a:t> </a:t>
                      </a:r>
                      <a:r>
                        <a:rPr lang="en-US" altLang="ja-JP" sz="700" b="1" i="0" u="none" strike="noStrike" baseline="0" dirty="0">
                          <a:solidFill>
                            <a:srgbClr val="000000"/>
                          </a:solidFill>
                          <a:effectLst/>
                          <a:latin typeface="Arial"/>
                        </a:rPr>
                        <a:t>refi rate</a:t>
                      </a:r>
                      <a:endParaRPr lang="en-US" sz="700" b="1" i="0" u="none" strike="noStrike" dirty="0">
                        <a:solidFill>
                          <a:srgbClr val="000000"/>
                        </a:solidFill>
                        <a:effectLst/>
                        <a:latin typeface="Arial"/>
                      </a:endParaRP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2"/>
                    </a:solidFill>
                  </a:tcPr>
                </a:tc>
                <a:tc>
                  <a:txBody>
                    <a:bodyPr/>
                    <a:lstStyle/>
                    <a:p>
                      <a:pPr algn="r" fontAlgn="ctr"/>
                      <a:r>
                        <a:rPr lang="en-US" sz="900" b="0" i="0" u="none" strike="noStrike" dirty="0">
                          <a:solidFill>
                            <a:schemeClr val="tx1"/>
                          </a:solidFill>
                          <a:effectLst/>
                          <a:latin typeface="Arial"/>
                        </a:rPr>
                        <a:t>2.50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3.50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4.00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4.25</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4.25</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4.25</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4.25</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4.00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3.75</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2.50</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4.25</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3.75</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extLst>
                  <a:ext uri="{0D108BD9-81ED-4DB2-BD59-A6C34878D82A}">
                    <a16:rowId xmlns:a16="http://schemas.microsoft.com/office/drawing/2014/main" val="10005"/>
                  </a:ext>
                </a:extLst>
              </a:tr>
              <a:tr h="143536">
                <a:tc vMerge="1">
                  <a:txBody>
                    <a:bodyPr/>
                    <a:lstStyle/>
                    <a:p>
                      <a:endParaRPr lang="en-US"/>
                    </a:p>
                  </a:txBody>
                  <a:tcPr/>
                </a:tc>
                <a:tc>
                  <a:txBody>
                    <a:bodyPr/>
                    <a:lstStyle/>
                    <a:p>
                      <a:pPr algn="l" fontAlgn="ctr"/>
                      <a:r>
                        <a:rPr lang="en-US" sz="700" b="1" i="0" u="none" strike="noStrike" dirty="0">
                          <a:solidFill>
                            <a:srgbClr val="000000"/>
                          </a:solidFill>
                          <a:effectLst/>
                          <a:latin typeface="Arial"/>
                        </a:rPr>
                        <a:t>ECB depo</a:t>
                      </a:r>
                      <a:r>
                        <a:rPr lang="en-US" sz="700" b="1" i="0" u="none" strike="noStrike" baseline="0" dirty="0">
                          <a:solidFill>
                            <a:srgbClr val="000000"/>
                          </a:solidFill>
                          <a:effectLst/>
                          <a:latin typeface="Arial"/>
                        </a:rPr>
                        <a:t> rate</a:t>
                      </a:r>
                      <a:endParaRPr lang="en-US" sz="700" b="1" i="0" u="none" strike="noStrike" dirty="0">
                        <a:solidFill>
                          <a:srgbClr val="000000"/>
                        </a:solidFill>
                        <a:effectLst/>
                        <a:latin typeface="Arial"/>
                      </a:endParaRP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2"/>
                    </a:solid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Arial"/>
                        </a:rPr>
                        <a:t>2.00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Arial"/>
                        </a:rPr>
                        <a:t>3.00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Arial"/>
                        </a:rPr>
                        <a:t>3.50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Arial"/>
                        </a:rPr>
                        <a:t>3.75</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Arial"/>
                        </a:rPr>
                        <a:t>3.75</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Arial"/>
                        </a:rPr>
                        <a:t>3.75</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Arial"/>
                        </a:rPr>
                        <a:t>3.75</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Arial"/>
                        </a:rPr>
                        <a:t>3.50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Arial"/>
                        </a:rPr>
                        <a:t>3.25</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Arial"/>
                        </a:rPr>
                        <a:t>2.00</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Arial"/>
                        </a:rPr>
                        <a:t>3.50</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Arial"/>
                        </a:rPr>
                        <a:t>3.25</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extLst>
                  <a:ext uri="{0D108BD9-81ED-4DB2-BD59-A6C34878D82A}">
                    <a16:rowId xmlns:a16="http://schemas.microsoft.com/office/drawing/2014/main" val="10014"/>
                  </a:ext>
                </a:extLst>
              </a:tr>
              <a:tr h="143536">
                <a:tc vMerge="1">
                  <a:txBody>
                    <a:bodyPr/>
                    <a:lstStyle/>
                    <a:p>
                      <a:endParaRPr lang="en-US"/>
                    </a:p>
                  </a:txBody>
                  <a:tcPr/>
                </a:tc>
                <a:tc>
                  <a:txBody>
                    <a:bodyPr/>
                    <a:lstStyle/>
                    <a:p>
                      <a:pPr algn="l" fontAlgn="ctr"/>
                      <a:r>
                        <a:rPr lang="en-US" sz="700" b="1" i="0" u="none" strike="noStrike" dirty="0">
                          <a:solidFill>
                            <a:srgbClr val="000000"/>
                          </a:solidFill>
                          <a:effectLst/>
                          <a:latin typeface="Arial"/>
                        </a:rPr>
                        <a:t>2yr</a:t>
                      </a:r>
                      <a:r>
                        <a:rPr lang="en-US" sz="700" b="1" i="0" u="none" strike="noStrike" baseline="0" dirty="0">
                          <a:solidFill>
                            <a:srgbClr val="000000"/>
                          </a:solidFill>
                          <a:effectLst/>
                          <a:latin typeface="Arial"/>
                        </a:rPr>
                        <a:t> Schatz</a:t>
                      </a:r>
                      <a:endParaRPr lang="en-US" sz="700" b="1" i="0" u="none" strike="noStrike" dirty="0">
                        <a:solidFill>
                          <a:srgbClr val="000000"/>
                        </a:solidFill>
                        <a:effectLst/>
                        <a:latin typeface="Arial"/>
                      </a:endParaRP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2"/>
                    </a:solidFill>
                  </a:tcPr>
                </a:tc>
                <a:tc>
                  <a:txBody>
                    <a:bodyPr/>
                    <a:lstStyle/>
                    <a:p>
                      <a:pPr algn="r" fontAlgn="ctr"/>
                      <a:r>
                        <a:rPr lang="en-US" sz="900" b="0" i="0" u="none" strike="noStrike" dirty="0">
                          <a:solidFill>
                            <a:schemeClr val="tx1"/>
                          </a:solidFill>
                          <a:effectLst/>
                          <a:latin typeface="Arial"/>
                        </a:rPr>
                        <a:t>2.50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2.68</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3.20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3.20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3.00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2.80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2.50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2.40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2.30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2.50</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3.00</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2.30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extLst>
                  <a:ext uri="{0D108BD9-81ED-4DB2-BD59-A6C34878D82A}">
                    <a16:rowId xmlns:a16="http://schemas.microsoft.com/office/drawing/2014/main" val="10006"/>
                  </a:ext>
                </a:extLst>
              </a:tr>
              <a:tr h="143536">
                <a:tc vMerge="1">
                  <a:txBody>
                    <a:bodyPr/>
                    <a:lstStyle/>
                    <a:p>
                      <a:endParaRPr lang="en-US"/>
                    </a:p>
                  </a:txBody>
                  <a:tcPr/>
                </a:tc>
                <a:tc>
                  <a:txBody>
                    <a:bodyPr/>
                    <a:lstStyle/>
                    <a:p>
                      <a:pPr algn="l" fontAlgn="ctr"/>
                      <a:r>
                        <a:rPr lang="en-US" sz="700" b="1" i="0" u="none" strike="noStrike" dirty="0">
                          <a:solidFill>
                            <a:srgbClr val="000000"/>
                          </a:solidFill>
                          <a:effectLst/>
                          <a:latin typeface="Arial"/>
                        </a:rPr>
                        <a:t>10</a:t>
                      </a:r>
                      <a:r>
                        <a:rPr lang="en-US" sz="700" b="1" i="0" u="none" strike="noStrike" baseline="0" dirty="0">
                          <a:solidFill>
                            <a:srgbClr val="000000"/>
                          </a:solidFill>
                          <a:effectLst/>
                          <a:latin typeface="Arial"/>
                        </a:rPr>
                        <a:t>yr Bunds</a:t>
                      </a:r>
                      <a:endParaRPr lang="en-US" sz="700" b="1" i="0" u="none" strike="noStrike" dirty="0">
                        <a:solidFill>
                          <a:srgbClr val="000000"/>
                        </a:solidFill>
                        <a:effectLst/>
                        <a:latin typeface="Arial"/>
                      </a:endParaRP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2"/>
                    </a:solid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2.20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2.29</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2.39</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2.30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2.30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2.30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2.20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2.10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2.10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2.20</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2.30</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2.10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extLst>
                  <a:ext uri="{0D108BD9-81ED-4DB2-BD59-A6C34878D82A}">
                    <a16:rowId xmlns:a16="http://schemas.microsoft.com/office/drawing/2014/main" val="10007"/>
                  </a:ext>
                </a:extLst>
              </a:tr>
              <a:tr h="143536">
                <a:tc rowSpan="3">
                  <a:txBody>
                    <a:bodyPr/>
                    <a:lstStyle/>
                    <a:p>
                      <a:pPr algn="ctr" fontAlgn="ctr"/>
                      <a:r>
                        <a:rPr lang="en-US" sz="800" b="1" i="0" u="none" strike="noStrike" dirty="0">
                          <a:solidFill>
                            <a:srgbClr val="FFFFFF"/>
                          </a:solidFill>
                          <a:effectLst/>
                          <a:latin typeface="Arial"/>
                        </a:rPr>
                        <a:t>Japan</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1"/>
                    </a:solidFill>
                  </a:tcPr>
                </a:tc>
                <a:tc>
                  <a:txBody>
                    <a:bodyPr/>
                    <a:lstStyle/>
                    <a:p>
                      <a:pPr algn="l" fontAlgn="ctr"/>
                      <a:r>
                        <a:rPr lang="en-US" sz="700" b="1" i="0" u="none" strike="noStrike" dirty="0">
                          <a:solidFill>
                            <a:srgbClr val="000000"/>
                          </a:solidFill>
                          <a:effectLst/>
                          <a:latin typeface="Arial"/>
                        </a:rPr>
                        <a:t>IOER</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tx2"/>
                    </a:solidFill>
                  </a:tcPr>
                </a:tc>
                <a:tc>
                  <a:txBody>
                    <a:bodyPr/>
                    <a:lstStyle/>
                    <a:p>
                      <a:pPr algn="r" fontAlgn="ctr"/>
                      <a:r>
                        <a:rPr lang="en-US" sz="900" b="0" i="0" u="none" strike="noStrike" dirty="0">
                          <a:solidFill>
                            <a:schemeClr val="tx1"/>
                          </a:solidFill>
                          <a:effectLst/>
                          <a:latin typeface="Arial"/>
                        </a:rPr>
                        <a:t>-0.10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-0.10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-0.10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-0.10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-0.10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0.10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0.10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0.10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0.10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-0.10</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-0.10</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0.10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extLst>
                  <a:ext uri="{0D108BD9-81ED-4DB2-BD59-A6C34878D82A}">
                    <a16:rowId xmlns:a16="http://schemas.microsoft.com/office/drawing/2014/main" val="10008"/>
                  </a:ext>
                </a:extLst>
              </a:tr>
              <a:tr h="143536">
                <a:tc vMerge="1">
                  <a:txBody>
                    <a:bodyPr/>
                    <a:lstStyle/>
                    <a:p>
                      <a:endParaRPr lang="en-US"/>
                    </a:p>
                  </a:txBody>
                  <a:tcPr/>
                </a:tc>
                <a:tc>
                  <a:txBody>
                    <a:bodyPr/>
                    <a:lstStyle/>
                    <a:p>
                      <a:pPr algn="l" fontAlgn="ctr"/>
                      <a:r>
                        <a:rPr lang="en-US" sz="700" b="1" i="0" u="none" strike="noStrike" dirty="0">
                          <a:solidFill>
                            <a:srgbClr val="000000"/>
                          </a:solidFill>
                          <a:effectLst/>
                          <a:latin typeface="Arial"/>
                        </a:rPr>
                        <a:t>2yr</a:t>
                      </a:r>
                      <a:r>
                        <a:rPr lang="en-US" sz="700" b="1" i="0" u="none" strike="noStrike" baseline="0" dirty="0">
                          <a:solidFill>
                            <a:srgbClr val="000000"/>
                          </a:solidFill>
                          <a:effectLst/>
                          <a:latin typeface="Arial"/>
                        </a:rPr>
                        <a:t> JGB</a:t>
                      </a:r>
                      <a:endParaRPr lang="en-US" sz="700" b="1" i="0" u="none" strike="noStrike" dirty="0">
                        <a:solidFill>
                          <a:srgbClr val="000000"/>
                        </a:solidFill>
                        <a:effectLst/>
                        <a:latin typeface="Arial"/>
                      </a:endParaRP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tx2"/>
                    </a:solidFill>
                  </a:tcPr>
                </a:tc>
                <a:tc>
                  <a:txBody>
                    <a:bodyPr/>
                    <a:lstStyle/>
                    <a:p>
                      <a:pPr algn="r" fontAlgn="ctr"/>
                      <a:r>
                        <a:rPr lang="en-US" sz="900" b="0" i="0" u="none" strike="noStrike" dirty="0">
                          <a:solidFill>
                            <a:schemeClr val="tx1"/>
                          </a:solidFill>
                          <a:effectLst/>
                          <a:latin typeface="Arial"/>
                        </a:rPr>
                        <a:t>0.04</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chemeClr val="tx1"/>
                          </a:solidFill>
                          <a:effectLst/>
                          <a:latin typeface="Arial"/>
                        </a:rPr>
                        <a:t>-0.06</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chemeClr val="tx1"/>
                          </a:solidFill>
                          <a:effectLst/>
                          <a:latin typeface="Arial"/>
                        </a:rPr>
                        <a:t>-0.07</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chemeClr val="tx1"/>
                          </a:solidFill>
                          <a:effectLst/>
                          <a:latin typeface="Arial"/>
                        </a:rPr>
                        <a:t>0.10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chemeClr val="tx1"/>
                          </a:solidFill>
                          <a:effectLst/>
                          <a:latin typeface="Arial"/>
                        </a:rPr>
                        <a:t>0.15</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chemeClr val="tx1"/>
                          </a:solidFill>
                          <a:effectLst/>
                          <a:latin typeface="Arial"/>
                        </a:rPr>
                        <a:t>0.20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chemeClr val="tx1"/>
                          </a:solidFill>
                          <a:effectLst/>
                          <a:latin typeface="Arial"/>
                        </a:rPr>
                        <a:t>0.30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chemeClr val="tx1"/>
                          </a:solidFill>
                          <a:effectLst/>
                          <a:latin typeface="Arial"/>
                        </a:rPr>
                        <a:t>0.30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chemeClr val="tx1"/>
                          </a:solidFill>
                          <a:effectLst/>
                          <a:latin typeface="Arial"/>
                        </a:rPr>
                        <a:t>0.30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chemeClr val="tx1"/>
                          </a:solidFill>
                          <a:effectLst/>
                          <a:latin typeface="Arial"/>
                        </a:rPr>
                        <a:t>0.04</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chemeClr val="tx1"/>
                          </a:solidFill>
                          <a:effectLst/>
                          <a:latin typeface="Arial"/>
                        </a:rPr>
                        <a:t>0.15</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chemeClr val="tx1"/>
                          </a:solidFill>
                          <a:effectLst/>
                          <a:latin typeface="Arial"/>
                        </a:rPr>
                        <a:t>0.30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143536">
                <a:tc vMerge="1">
                  <a:txBody>
                    <a:bodyPr/>
                    <a:lstStyle/>
                    <a:p>
                      <a:endParaRPr lang="en-US"/>
                    </a:p>
                  </a:txBody>
                  <a:tcPr/>
                </a:tc>
                <a:tc>
                  <a:txBody>
                    <a:bodyPr/>
                    <a:lstStyle/>
                    <a:p>
                      <a:pPr algn="l" fontAlgn="ctr"/>
                      <a:r>
                        <a:rPr lang="en-US" sz="700" b="1" i="0" u="none" strike="noStrike" dirty="0">
                          <a:solidFill>
                            <a:srgbClr val="000000"/>
                          </a:solidFill>
                          <a:effectLst/>
                          <a:latin typeface="Arial"/>
                        </a:rPr>
                        <a:t>10yr</a:t>
                      </a:r>
                      <a:r>
                        <a:rPr lang="en-US" sz="700" b="1" i="0" u="none" strike="noStrike" baseline="0" dirty="0">
                          <a:solidFill>
                            <a:srgbClr val="000000"/>
                          </a:solidFill>
                          <a:effectLst/>
                          <a:latin typeface="Arial"/>
                        </a:rPr>
                        <a:t> JGB</a:t>
                      </a:r>
                      <a:endParaRPr lang="en-US" sz="700" b="1" i="0" u="none" strike="noStrike" dirty="0">
                        <a:solidFill>
                          <a:srgbClr val="000000"/>
                        </a:solidFill>
                        <a:effectLst/>
                        <a:latin typeface="Arial"/>
                      </a:endParaRP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tx2"/>
                    </a:solid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mn-lt"/>
                        </a:rPr>
                        <a:t>0.42</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bg1"/>
                    </a:solid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Arial"/>
                        </a:rPr>
                        <a:t>0.35</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bg1"/>
                    </a:solid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mn-lt"/>
                        </a:rPr>
                        <a:t>0.40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bg1"/>
                    </a:solid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mn-lt"/>
                        </a:rPr>
                        <a:t>0.75</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bg1"/>
                    </a:solid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mn-lt"/>
                        </a:rPr>
                        <a:t>0.75</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bg1"/>
                    </a:solid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Arial"/>
                        </a:rPr>
                        <a:t>0.75</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bg1"/>
                    </a:solid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mn-lt"/>
                        </a:rPr>
                        <a:t>0.90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bg1"/>
                    </a:solid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mn-lt"/>
                        </a:rPr>
                        <a:t>0.90</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bg1"/>
                    </a:solid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mn-lt"/>
                        </a:rPr>
                        <a:t>0.90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bg1"/>
                    </a:solid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0.42</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bg1"/>
                    </a:solid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mn-lt"/>
                        </a:rPr>
                        <a:t>0.75</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bg1"/>
                    </a:solidFill>
                  </a:tcPr>
                </a:tc>
                <a:tc>
                  <a:txBody>
                    <a:bodyPr/>
                    <a:lstStyle/>
                    <a:p>
                      <a:pPr marL="0" marR="0" lvl="0" indent="0" algn="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chemeClr val="tx1"/>
                          </a:solidFill>
                          <a:effectLst/>
                          <a:latin typeface="+mn-lt"/>
                        </a:rPr>
                        <a:t>0.90</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143536">
                <a:tc rowSpan="3">
                  <a:txBody>
                    <a:bodyPr/>
                    <a:lstStyle/>
                    <a:p>
                      <a:pPr algn="ctr" fontAlgn="ctr"/>
                      <a:r>
                        <a:rPr lang="en-US" sz="800" b="1" i="0" u="none" strike="noStrike" dirty="0">
                          <a:solidFill>
                            <a:srgbClr val="FFFFFF"/>
                          </a:solidFill>
                          <a:effectLst/>
                          <a:latin typeface="Arial"/>
                        </a:rPr>
                        <a:t>China</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2">
                        <a:lumMod val="75000"/>
                      </a:schemeClr>
                    </a:solidFill>
                  </a:tcPr>
                </a:tc>
                <a:tc>
                  <a:txBody>
                    <a:bodyPr/>
                    <a:lstStyle/>
                    <a:p>
                      <a:pPr algn="l" fontAlgn="ctr"/>
                      <a:r>
                        <a:rPr lang="en-US" sz="700" b="1" i="0" u="none" strike="noStrike" dirty="0">
                          <a:solidFill>
                            <a:srgbClr val="000000"/>
                          </a:solidFill>
                          <a:effectLst/>
                          <a:latin typeface="Arial"/>
                        </a:rPr>
                        <a:t>Policy</a:t>
                      </a:r>
                      <a:r>
                        <a:rPr lang="en-US" sz="700" b="1" i="0" u="none" strike="noStrike" baseline="0" dirty="0">
                          <a:solidFill>
                            <a:srgbClr val="000000"/>
                          </a:solidFill>
                          <a:effectLst/>
                          <a:latin typeface="Arial"/>
                        </a:rPr>
                        <a:t> rate</a:t>
                      </a:r>
                      <a:endParaRPr lang="en-US" sz="700" b="1" i="0" u="none" strike="noStrike" dirty="0">
                        <a:solidFill>
                          <a:srgbClr val="000000"/>
                        </a:solidFill>
                        <a:effectLst/>
                        <a:latin typeface="Arial"/>
                      </a:endParaRP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2"/>
                    </a:solidFill>
                  </a:tcPr>
                </a:tc>
                <a:tc>
                  <a:txBody>
                    <a:bodyPr/>
                    <a:lstStyle/>
                    <a:p>
                      <a:pPr algn="r" fontAlgn="ctr"/>
                      <a:r>
                        <a:rPr lang="en-US" sz="900" b="0" i="0" u="none" strike="noStrike" dirty="0">
                          <a:solidFill>
                            <a:srgbClr val="000000"/>
                          </a:solidFill>
                          <a:effectLst/>
                          <a:latin typeface="Arial"/>
                        </a:rPr>
                        <a:t>2.75</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2.75</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2.65</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2.55</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2.55</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2.55</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2.55</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2.55</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2.55</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2.75</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2.55</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2.55</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143536">
                <a:tc vMerge="1">
                  <a:txBody>
                    <a:bodyPr/>
                    <a:lstStyle/>
                    <a:p>
                      <a:endParaRPr lang="en-US"/>
                    </a:p>
                  </a:txBody>
                  <a:tcPr/>
                </a:tc>
                <a:tc>
                  <a:txBody>
                    <a:bodyPr/>
                    <a:lstStyle/>
                    <a:p>
                      <a:pPr algn="l" fontAlgn="ctr"/>
                      <a:r>
                        <a:rPr lang="en-US" sz="700" b="1" i="0" u="none" strike="noStrike" dirty="0">
                          <a:solidFill>
                            <a:srgbClr val="000000"/>
                          </a:solidFill>
                          <a:effectLst/>
                          <a:latin typeface="Arial"/>
                        </a:rPr>
                        <a:t>2yr</a:t>
                      </a:r>
                      <a:r>
                        <a:rPr lang="en-US" sz="700" b="1" i="0" u="none" strike="noStrike" baseline="0" dirty="0">
                          <a:solidFill>
                            <a:srgbClr val="000000"/>
                          </a:solidFill>
                          <a:effectLst/>
                          <a:latin typeface="Arial"/>
                        </a:rPr>
                        <a:t> gov bond</a:t>
                      </a:r>
                      <a:endParaRPr lang="en-US" sz="700" b="1" i="0" u="none" strike="noStrike" dirty="0">
                        <a:solidFill>
                          <a:srgbClr val="000000"/>
                        </a:solidFill>
                        <a:effectLst/>
                        <a:latin typeface="Arial"/>
                      </a:endParaRP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2"/>
                    </a:solidFill>
                  </a:tcPr>
                </a:tc>
                <a:tc>
                  <a:txBody>
                    <a:bodyPr/>
                    <a:lstStyle/>
                    <a:p>
                      <a:pPr algn="r" fontAlgn="ctr"/>
                      <a:r>
                        <a:rPr lang="en-US" sz="900" b="0" i="0" u="none" strike="noStrike" dirty="0">
                          <a:solidFill>
                            <a:srgbClr val="000000"/>
                          </a:solidFill>
                          <a:effectLst/>
                          <a:latin typeface="Arial"/>
                        </a:rPr>
                        <a:t>2.40</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2.41</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2.11</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2.16</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2.24</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2.32</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2.39</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2.49</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2.59</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2.40</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2.24</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2.59</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143536">
                <a:tc vMerge="1">
                  <a:txBody>
                    <a:bodyPr/>
                    <a:lstStyle/>
                    <a:p>
                      <a:endParaRPr lang="en-US"/>
                    </a:p>
                  </a:txBody>
                  <a:tcPr/>
                </a:tc>
                <a:tc>
                  <a:txBody>
                    <a:bodyPr/>
                    <a:lstStyle/>
                    <a:p>
                      <a:pPr algn="l" fontAlgn="ctr"/>
                      <a:r>
                        <a:rPr lang="en-US" sz="700" b="1" i="0" u="none" strike="noStrike" dirty="0">
                          <a:solidFill>
                            <a:srgbClr val="000000"/>
                          </a:solidFill>
                          <a:effectLst/>
                          <a:latin typeface="Arial"/>
                        </a:rPr>
                        <a:t>10yr</a:t>
                      </a:r>
                      <a:r>
                        <a:rPr lang="en-US" sz="700" b="1" i="0" u="none" strike="noStrike" baseline="0" dirty="0">
                          <a:solidFill>
                            <a:srgbClr val="000000"/>
                          </a:solidFill>
                          <a:effectLst/>
                          <a:latin typeface="Arial"/>
                        </a:rPr>
                        <a:t> gov bond</a:t>
                      </a:r>
                      <a:endParaRPr lang="en-US" sz="700" b="1" i="0" u="none" strike="noStrike" dirty="0">
                        <a:solidFill>
                          <a:srgbClr val="000000"/>
                        </a:solidFill>
                        <a:effectLst/>
                        <a:latin typeface="Arial"/>
                      </a:endParaRP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2"/>
                    </a:solidFill>
                  </a:tcPr>
                </a:tc>
                <a:tc>
                  <a:txBody>
                    <a:bodyPr/>
                    <a:lstStyle/>
                    <a:p>
                      <a:pPr algn="r" fontAlgn="ctr"/>
                      <a:r>
                        <a:rPr lang="en-US" sz="900" b="0" i="0" u="none" strike="noStrike" dirty="0">
                          <a:solidFill>
                            <a:srgbClr val="000000"/>
                          </a:solidFill>
                          <a:effectLst/>
                          <a:latin typeface="Arial"/>
                        </a:rPr>
                        <a:t>2.83</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2.85</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2.64</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2.64</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2.69</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2.74</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2.79</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2.84</a:t>
                      </a:r>
                    </a:p>
                  </a:txBody>
                  <a:tcPr marL="25322"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2.89</a:t>
                      </a:r>
                    </a:p>
                  </a:txBody>
                  <a:tcPr marL="25322"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2.83</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2.69</a:t>
                      </a:r>
                    </a:p>
                  </a:txBody>
                  <a:tcPr marL="25322"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tc>
                  <a:txBody>
                    <a:bodyPr/>
                    <a:lstStyle/>
                    <a:p>
                      <a:pPr algn="r" fontAlgn="ctr"/>
                      <a:r>
                        <a:rPr lang="en-US" sz="900" b="0" i="0" u="none" strike="noStrike" dirty="0">
                          <a:solidFill>
                            <a:srgbClr val="000000"/>
                          </a:solidFill>
                          <a:effectLst/>
                          <a:latin typeface="Arial"/>
                        </a:rPr>
                        <a:t>2.89</a:t>
                      </a:r>
                    </a:p>
                  </a:txBody>
                  <a:tcPr marL="25322"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bg1"/>
                    </a:solidFill>
                  </a:tcPr>
                </a:tc>
                <a:extLst>
                  <a:ext uri="{0D108BD9-81ED-4DB2-BD59-A6C34878D82A}">
                    <a16:rowId xmlns:a16="http://schemas.microsoft.com/office/drawing/2014/main" val="10013"/>
                  </a:ext>
                </a:extLst>
              </a:tr>
            </a:tbl>
          </a:graphicData>
        </a:graphic>
      </p:graphicFrame>
      <p:graphicFrame>
        <p:nvGraphicFramePr>
          <p:cNvPr id="7" name="Table 8">
            <a:extLst>
              <a:ext uri="{FF2B5EF4-FFF2-40B4-BE49-F238E27FC236}">
                <a16:creationId xmlns:a16="http://schemas.microsoft.com/office/drawing/2014/main" id="{58D397F6-2906-447A-953D-71749218E707}"/>
              </a:ext>
            </a:extLst>
          </p:cNvPr>
          <p:cNvGraphicFramePr>
            <a:graphicFrameLocks noGrp="1"/>
          </p:cNvGraphicFramePr>
          <p:nvPr>
            <p:extLst>
              <p:ext uri="{D42A27DB-BD31-4B8C-83A1-F6EECF244321}">
                <p14:modId xmlns:p14="http://schemas.microsoft.com/office/powerpoint/2010/main" val="715007877"/>
              </p:ext>
            </p:extLst>
          </p:nvPr>
        </p:nvGraphicFramePr>
        <p:xfrm>
          <a:off x="499696" y="1056926"/>
          <a:ext cx="8132468" cy="2472258"/>
        </p:xfrm>
        <a:graphic>
          <a:graphicData uri="http://schemas.openxmlformats.org/drawingml/2006/table">
            <a:tbl>
              <a:tblPr/>
              <a:tblGrid>
                <a:gridCol w="532485">
                  <a:extLst>
                    <a:ext uri="{9D8B030D-6E8A-4147-A177-3AD203B41FA5}">
                      <a16:colId xmlns:a16="http://schemas.microsoft.com/office/drawing/2014/main" val="20000"/>
                    </a:ext>
                  </a:extLst>
                </a:gridCol>
                <a:gridCol w="916203">
                  <a:extLst>
                    <a:ext uri="{9D8B030D-6E8A-4147-A177-3AD203B41FA5}">
                      <a16:colId xmlns:a16="http://schemas.microsoft.com/office/drawing/2014/main" val="20001"/>
                    </a:ext>
                  </a:extLst>
                </a:gridCol>
                <a:gridCol w="464276">
                  <a:extLst>
                    <a:ext uri="{9D8B030D-6E8A-4147-A177-3AD203B41FA5}">
                      <a16:colId xmlns:a16="http://schemas.microsoft.com/office/drawing/2014/main" val="20002"/>
                    </a:ext>
                  </a:extLst>
                </a:gridCol>
                <a:gridCol w="468324">
                  <a:extLst>
                    <a:ext uri="{9D8B030D-6E8A-4147-A177-3AD203B41FA5}">
                      <a16:colId xmlns:a16="http://schemas.microsoft.com/office/drawing/2014/main" val="20003"/>
                    </a:ext>
                  </a:extLst>
                </a:gridCol>
                <a:gridCol w="468324">
                  <a:extLst>
                    <a:ext uri="{9D8B030D-6E8A-4147-A177-3AD203B41FA5}">
                      <a16:colId xmlns:a16="http://schemas.microsoft.com/office/drawing/2014/main" val="20004"/>
                    </a:ext>
                  </a:extLst>
                </a:gridCol>
                <a:gridCol w="468324">
                  <a:extLst>
                    <a:ext uri="{9D8B030D-6E8A-4147-A177-3AD203B41FA5}">
                      <a16:colId xmlns:a16="http://schemas.microsoft.com/office/drawing/2014/main" val="20005"/>
                    </a:ext>
                  </a:extLst>
                </a:gridCol>
                <a:gridCol w="468324">
                  <a:extLst>
                    <a:ext uri="{9D8B030D-6E8A-4147-A177-3AD203B41FA5}">
                      <a16:colId xmlns:a16="http://schemas.microsoft.com/office/drawing/2014/main" val="20006"/>
                    </a:ext>
                  </a:extLst>
                </a:gridCol>
                <a:gridCol w="468324">
                  <a:extLst>
                    <a:ext uri="{9D8B030D-6E8A-4147-A177-3AD203B41FA5}">
                      <a16:colId xmlns:a16="http://schemas.microsoft.com/office/drawing/2014/main" val="20007"/>
                    </a:ext>
                  </a:extLst>
                </a:gridCol>
                <a:gridCol w="468324">
                  <a:extLst>
                    <a:ext uri="{9D8B030D-6E8A-4147-A177-3AD203B41FA5}">
                      <a16:colId xmlns:a16="http://schemas.microsoft.com/office/drawing/2014/main" val="20008"/>
                    </a:ext>
                  </a:extLst>
                </a:gridCol>
                <a:gridCol w="468324">
                  <a:extLst>
                    <a:ext uri="{9D8B030D-6E8A-4147-A177-3AD203B41FA5}">
                      <a16:colId xmlns:a16="http://schemas.microsoft.com/office/drawing/2014/main" val="20009"/>
                    </a:ext>
                  </a:extLst>
                </a:gridCol>
                <a:gridCol w="468324">
                  <a:extLst>
                    <a:ext uri="{9D8B030D-6E8A-4147-A177-3AD203B41FA5}">
                      <a16:colId xmlns:a16="http://schemas.microsoft.com/office/drawing/2014/main" val="20010"/>
                    </a:ext>
                  </a:extLst>
                </a:gridCol>
                <a:gridCol w="468324">
                  <a:extLst>
                    <a:ext uri="{9D8B030D-6E8A-4147-A177-3AD203B41FA5}">
                      <a16:colId xmlns:a16="http://schemas.microsoft.com/office/drawing/2014/main" val="20011"/>
                    </a:ext>
                  </a:extLst>
                </a:gridCol>
                <a:gridCol w="468324">
                  <a:extLst>
                    <a:ext uri="{9D8B030D-6E8A-4147-A177-3AD203B41FA5}">
                      <a16:colId xmlns:a16="http://schemas.microsoft.com/office/drawing/2014/main" val="20012"/>
                    </a:ext>
                  </a:extLst>
                </a:gridCol>
                <a:gridCol w="384066">
                  <a:extLst>
                    <a:ext uri="{9D8B030D-6E8A-4147-A177-3AD203B41FA5}">
                      <a16:colId xmlns:a16="http://schemas.microsoft.com/office/drawing/2014/main" val="20013"/>
                    </a:ext>
                  </a:extLst>
                </a:gridCol>
                <a:gridCol w="384066">
                  <a:extLst>
                    <a:ext uri="{9D8B030D-6E8A-4147-A177-3AD203B41FA5}">
                      <a16:colId xmlns:a16="http://schemas.microsoft.com/office/drawing/2014/main" val="20014"/>
                    </a:ext>
                  </a:extLst>
                </a:gridCol>
                <a:gridCol w="384066">
                  <a:extLst>
                    <a:ext uri="{9D8B030D-6E8A-4147-A177-3AD203B41FA5}">
                      <a16:colId xmlns:a16="http://schemas.microsoft.com/office/drawing/2014/main" val="20015"/>
                    </a:ext>
                  </a:extLst>
                </a:gridCol>
                <a:gridCol w="384066">
                  <a:extLst>
                    <a:ext uri="{9D8B030D-6E8A-4147-A177-3AD203B41FA5}">
                      <a16:colId xmlns:a16="http://schemas.microsoft.com/office/drawing/2014/main" val="20016"/>
                    </a:ext>
                  </a:extLst>
                </a:gridCol>
              </a:tblGrid>
              <a:tr h="180147">
                <a:tc rowSpan="2" gridSpan="2">
                  <a:txBody>
                    <a:bodyPr/>
                    <a:lstStyle/>
                    <a:p>
                      <a:pPr algn="ctr" fontAlgn="ctr"/>
                      <a:r>
                        <a:rPr lang="en-US" sz="800" b="0" i="0" u="none" strike="noStrike" dirty="0">
                          <a:solidFill>
                            <a:srgbClr val="000000"/>
                          </a:solidFill>
                          <a:effectLst/>
                          <a:latin typeface="Arial"/>
                        </a:rPr>
                        <a:t> </a:t>
                      </a:r>
                    </a:p>
                  </a:txBody>
                  <a:tcPr marL="16881" marR="16881"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rowSpan="2" hMerge="1">
                  <a:txBody>
                    <a:bodyPr/>
                    <a:lstStyle/>
                    <a:p>
                      <a:endParaRPr lang="en-US"/>
                    </a:p>
                  </a:txBody>
                  <a:tcPr/>
                </a:tc>
                <a:tc gridSpan="3">
                  <a:txBody>
                    <a:bodyPr/>
                    <a:lstStyle/>
                    <a:p>
                      <a:pPr algn="ctr" fontAlgn="ctr"/>
                      <a:r>
                        <a:rPr lang="en-US" sz="800" b="1" i="0" u="none" strike="noStrike" dirty="0">
                          <a:solidFill>
                            <a:srgbClr val="FFFFFF"/>
                          </a:solidFill>
                          <a:effectLst/>
                          <a:latin typeface="Arial"/>
                        </a:rPr>
                        <a:t>2022</a:t>
                      </a:r>
                    </a:p>
                  </a:txBody>
                  <a:tcPr marL="18288" marR="18288" marT="6679"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hMerge="1">
                  <a:txBody>
                    <a:bodyPr/>
                    <a:lstStyle/>
                    <a:p>
                      <a:endParaRPr lang="en-US"/>
                    </a:p>
                  </a:txBody>
                  <a:tcPr/>
                </a:tc>
                <a:tc hMerge="1">
                  <a:txBody>
                    <a:bodyPr/>
                    <a:lstStyle/>
                    <a:p>
                      <a:endParaRPr lang="en-US"/>
                    </a:p>
                  </a:txBody>
                  <a:tcPr/>
                </a:tc>
                <a:tc gridSpan="4">
                  <a:txBody>
                    <a:bodyPr/>
                    <a:lstStyle/>
                    <a:p>
                      <a:pPr algn="ctr" fontAlgn="ctr"/>
                      <a:r>
                        <a:rPr lang="en-US" sz="800" b="1" i="0" u="none" strike="noStrike" dirty="0">
                          <a:solidFill>
                            <a:srgbClr val="FFFFFF"/>
                          </a:solidFill>
                          <a:effectLst/>
                          <a:latin typeface="Arial"/>
                        </a:rPr>
                        <a:t>2023</a:t>
                      </a:r>
                    </a:p>
                  </a:txBody>
                  <a:tcPr marL="18288" marR="18288" marT="6679"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800" b="1" i="0" u="none" strike="noStrike" dirty="0">
                          <a:solidFill>
                            <a:srgbClr val="FFFFFF"/>
                          </a:solidFill>
                          <a:effectLst/>
                          <a:latin typeface="Arial"/>
                        </a:rPr>
                        <a:t>2024</a:t>
                      </a:r>
                    </a:p>
                  </a:txBody>
                  <a:tcPr marL="18288" marR="18288" marT="6679"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fontAlgn="ctr"/>
                      <a:r>
                        <a:rPr lang="en-US" sz="800" b="1" i="0" u="none" strike="noStrike" dirty="0">
                          <a:solidFill>
                            <a:srgbClr val="FFFFFF"/>
                          </a:solidFill>
                          <a:effectLst/>
                          <a:latin typeface="Arial"/>
                        </a:rPr>
                        <a:t>2021</a:t>
                      </a:r>
                    </a:p>
                  </a:txBody>
                  <a:tcPr marL="18288" marR="18288"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rowSpan="2">
                  <a:txBody>
                    <a:bodyPr/>
                    <a:lstStyle/>
                    <a:p>
                      <a:pPr algn="ctr" fontAlgn="ctr"/>
                      <a:r>
                        <a:rPr lang="en-US" sz="800" b="1" i="0" u="none" strike="noStrike" dirty="0">
                          <a:solidFill>
                            <a:srgbClr val="FFFFFF"/>
                          </a:solidFill>
                          <a:effectLst/>
                          <a:latin typeface="Arial"/>
                        </a:rPr>
                        <a:t>2022</a:t>
                      </a:r>
                    </a:p>
                  </a:txBody>
                  <a:tcPr marL="18288" marR="18288"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rowSpan="2">
                  <a:txBody>
                    <a:bodyPr/>
                    <a:lstStyle/>
                    <a:p>
                      <a:pPr algn="ctr" fontAlgn="ctr"/>
                      <a:r>
                        <a:rPr lang="en-US" sz="800" b="1" i="0" u="none" strike="noStrike" dirty="0">
                          <a:solidFill>
                            <a:srgbClr val="FFFFFF"/>
                          </a:solidFill>
                          <a:effectLst/>
                          <a:latin typeface="Arial"/>
                        </a:rPr>
                        <a:t>2023</a:t>
                      </a:r>
                    </a:p>
                  </a:txBody>
                  <a:tcPr marL="18288" marR="18288"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rowSpan="2">
                  <a:txBody>
                    <a:bodyPr/>
                    <a:lstStyle/>
                    <a:p>
                      <a:pPr algn="ctr" fontAlgn="ctr"/>
                      <a:r>
                        <a:rPr lang="en-US" sz="800" b="1" i="0" u="none" strike="noStrike" dirty="0">
                          <a:solidFill>
                            <a:srgbClr val="FFFFFF"/>
                          </a:solidFill>
                          <a:effectLst/>
                          <a:latin typeface="Arial"/>
                        </a:rPr>
                        <a:t>2024</a:t>
                      </a:r>
                    </a:p>
                  </a:txBody>
                  <a:tcPr marL="18288" marR="18288"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r h="210727">
                <a:tc gridSpan="2" vMerge="1">
                  <a:txBody>
                    <a:bodyPr/>
                    <a:lstStyle/>
                    <a:p>
                      <a:endParaRPr lang="en-US"/>
                    </a:p>
                  </a:txBody>
                  <a:tcPr/>
                </a:tc>
                <a:tc hMerge="1" vMerge="1">
                  <a:txBody>
                    <a:bodyPr/>
                    <a:lstStyle/>
                    <a:p>
                      <a:endParaRPr lang="en-US"/>
                    </a:p>
                  </a:txBody>
                  <a:tcPr/>
                </a:tc>
                <a:tc>
                  <a:txBody>
                    <a:bodyPr/>
                    <a:lstStyle/>
                    <a:p>
                      <a:pPr algn="ctr" fontAlgn="ctr"/>
                      <a:r>
                        <a:rPr lang="en-US" sz="800" b="1" i="0" u="none" strike="noStrike" dirty="0">
                          <a:solidFill>
                            <a:srgbClr val="000000"/>
                          </a:solidFill>
                          <a:effectLst/>
                          <a:latin typeface="Arial"/>
                        </a:rPr>
                        <a:t>Q2</a:t>
                      </a:r>
                    </a:p>
                  </a:txBody>
                  <a:tcPr marL="18288" marR="18288"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Q3</a:t>
                      </a:r>
                    </a:p>
                  </a:txBody>
                  <a:tcPr marL="18288" marR="18288"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Q4</a:t>
                      </a:r>
                    </a:p>
                  </a:txBody>
                  <a:tcPr marL="18288" marR="18288"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Q1</a:t>
                      </a:r>
                    </a:p>
                  </a:txBody>
                  <a:tcPr marL="18288" marR="18288"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Q2</a:t>
                      </a:r>
                    </a:p>
                  </a:txBody>
                  <a:tcPr marL="18288" marR="18288"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Q3</a:t>
                      </a:r>
                    </a:p>
                  </a:txBody>
                  <a:tcPr marL="18288" marR="18288"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Q4</a:t>
                      </a:r>
                    </a:p>
                  </a:txBody>
                  <a:tcPr marL="18288" marR="18288"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Q1</a:t>
                      </a:r>
                    </a:p>
                  </a:txBody>
                  <a:tcPr marL="18288" marR="18288"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Q2</a:t>
                      </a:r>
                    </a:p>
                  </a:txBody>
                  <a:tcPr marL="18288" marR="18288"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Q3</a:t>
                      </a:r>
                    </a:p>
                  </a:txBody>
                  <a:tcPr marL="18288" marR="18288"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Q4</a:t>
                      </a:r>
                    </a:p>
                  </a:txBody>
                  <a:tcPr marL="18288" marR="18288"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1"/>
                  </a:ext>
                </a:extLst>
              </a:tr>
              <a:tr h="172248">
                <a:tc rowSpan="3">
                  <a:txBody>
                    <a:bodyPr/>
                    <a:lstStyle/>
                    <a:p>
                      <a:pPr algn="ctr" fontAlgn="ctr"/>
                      <a:r>
                        <a:rPr lang="en-US" sz="800" b="1" i="0" u="none" strike="noStrike" dirty="0">
                          <a:solidFill>
                            <a:srgbClr val="FFFFFF"/>
                          </a:solidFill>
                          <a:effectLst/>
                          <a:latin typeface="Arial"/>
                        </a:rPr>
                        <a:t>U.S.</a:t>
                      </a:r>
                    </a:p>
                  </a:txBody>
                  <a:tcPr marL="25322" marR="25322"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1"/>
                    </a:solidFill>
                  </a:tcPr>
                </a:tc>
                <a:tc>
                  <a:txBody>
                    <a:bodyPr/>
                    <a:lstStyle/>
                    <a:p>
                      <a:pPr algn="l" fontAlgn="ctr"/>
                      <a:r>
                        <a:rPr lang="en-US" sz="700" b="1" i="0" u="none" strike="noStrike" dirty="0">
                          <a:solidFill>
                            <a:srgbClr val="000000"/>
                          </a:solidFill>
                          <a:effectLst/>
                          <a:latin typeface="Arial"/>
                        </a:rPr>
                        <a:t>Real</a:t>
                      </a:r>
                      <a:r>
                        <a:rPr lang="en-US" sz="700" b="1" i="0" u="none" strike="noStrike" baseline="0" dirty="0">
                          <a:solidFill>
                            <a:srgbClr val="000000"/>
                          </a:solidFill>
                          <a:effectLst/>
                          <a:latin typeface="Arial"/>
                        </a:rPr>
                        <a:t> GDP (saar)</a:t>
                      </a:r>
                      <a:endParaRPr lang="en-US" sz="700" b="1" i="0" u="none" strike="noStrike" dirty="0">
                        <a:solidFill>
                          <a:srgbClr val="000000"/>
                        </a:solidFill>
                        <a:effectLst/>
                        <a:latin typeface="Arial"/>
                      </a:endParaRPr>
                    </a:p>
                  </a:txBody>
                  <a:tcPr marL="25322" marR="25322"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tx2"/>
                    </a:solidFill>
                  </a:tcPr>
                </a:tc>
                <a:tc>
                  <a:txBody>
                    <a:bodyPr/>
                    <a:lstStyle/>
                    <a:p>
                      <a:pPr algn="r" fontAlgn="ctr"/>
                      <a:r>
                        <a:rPr lang="en-US" sz="900" b="0" i="0" u="none" strike="noStrike" dirty="0">
                          <a:solidFill>
                            <a:srgbClr val="000000"/>
                          </a:solidFill>
                          <a:effectLst/>
                          <a:latin typeface="Arial"/>
                        </a:rPr>
                        <a:t>-0.6</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altLang="ja-JP" sz="900" b="0" i="0" u="none" strike="noStrike" dirty="0">
                          <a:solidFill>
                            <a:srgbClr val="000000"/>
                          </a:solidFill>
                          <a:effectLst/>
                          <a:latin typeface="Arial"/>
                        </a:rPr>
                        <a:t>3.2</a:t>
                      </a:r>
                      <a:endParaRPr lang="en-US" sz="900" b="0" i="0" u="none" strike="noStrike" dirty="0">
                        <a:solidFill>
                          <a:srgbClr val="000000"/>
                        </a:solidFill>
                        <a:effectLst/>
                        <a:latin typeface="Arial"/>
                      </a:endParaRP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2.6</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1.3</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1.5</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-0.8</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0.6</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0.9</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1.4</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1.8</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2.2</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5.9</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2.2</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1.4</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1.0</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extLst>
                  <a:ext uri="{0D108BD9-81ED-4DB2-BD59-A6C34878D82A}">
                    <a16:rowId xmlns:a16="http://schemas.microsoft.com/office/drawing/2014/main" val="10002"/>
                  </a:ext>
                </a:extLst>
              </a:tr>
              <a:tr h="172248">
                <a:tc vMerge="1">
                  <a:txBody>
                    <a:bodyPr/>
                    <a:lstStyle/>
                    <a:p>
                      <a:endParaRPr lang="en-US"/>
                    </a:p>
                  </a:txBody>
                  <a:tcPr/>
                </a:tc>
                <a:tc>
                  <a:txBody>
                    <a:bodyPr/>
                    <a:lstStyle/>
                    <a:p>
                      <a:pPr algn="l" fontAlgn="ctr"/>
                      <a:r>
                        <a:rPr lang="en-US" sz="700" b="1" i="0" u="none" strike="noStrike" dirty="0">
                          <a:solidFill>
                            <a:srgbClr val="000000"/>
                          </a:solidFill>
                          <a:effectLst/>
                          <a:latin typeface="+mn-lt"/>
                        </a:rPr>
                        <a:t>Inflation</a:t>
                      </a:r>
                      <a:r>
                        <a:rPr lang="en-US" sz="700" b="1" i="0" u="none" strike="noStrike" baseline="0" dirty="0">
                          <a:solidFill>
                            <a:srgbClr val="000000"/>
                          </a:solidFill>
                          <a:effectLst/>
                          <a:latin typeface="+mn-lt"/>
                        </a:rPr>
                        <a:t> rate (YoY)</a:t>
                      </a:r>
                      <a:endParaRPr lang="en-US" sz="700" b="1" i="0" u="none" strike="noStrike" dirty="0">
                        <a:solidFill>
                          <a:srgbClr val="000000"/>
                        </a:solidFill>
                        <a:effectLst/>
                        <a:latin typeface="Arial"/>
                      </a:endParaRPr>
                    </a:p>
                  </a:txBody>
                  <a:tcPr marL="25322" marR="25322"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tx2"/>
                    </a:solidFill>
                  </a:tcPr>
                </a:tc>
                <a:tc>
                  <a:txBody>
                    <a:bodyPr/>
                    <a:lstStyle/>
                    <a:p>
                      <a:pPr algn="r" fontAlgn="ctr"/>
                      <a:r>
                        <a:rPr lang="en-US" sz="900" b="0" i="0" u="none" strike="noStrike" dirty="0">
                          <a:solidFill>
                            <a:srgbClr val="000000"/>
                          </a:solidFill>
                          <a:effectLst/>
                          <a:latin typeface="Arial"/>
                        </a:rPr>
                        <a:t>5.0</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4.9</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4.8</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4.8</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4.6</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4.2</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3.9</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3.2</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2.8</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2.5</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2.2</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3.3</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5.0</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4.4</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2.7</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extLst>
                  <a:ext uri="{0D108BD9-81ED-4DB2-BD59-A6C34878D82A}">
                    <a16:rowId xmlns:a16="http://schemas.microsoft.com/office/drawing/2014/main" val="10003"/>
                  </a:ext>
                </a:extLst>
              </a:tr>
              <a:tr h="172248">
                <a:tc vMerge="1">
                  <a:txBody>
                    <a:bodyPr/>
                    <a:lstStyle/>
                    <a:p>
                      <a:endParaRPr lang="en-US"/>
                    </a:p>
                  </a:txBody>
                  <a:tcPr/>
                </a:tc>
                <a:tc>
                  <a:txBody>
                    <a:bodyPr/>
                    <a:lstStyle/>
                    <a:p>
                      <a:pPr algn="l" fontAlgn="ctr"/>
                      <a:r>
                        <a:rPr lang="en-US" sz="700" b="1" i="0" u="none" strike="noStrike" dirty="0">
                          <a:solidFill>
                            <a:srgbClr val="000000"/>
                          </a:solidFill>
                          <a:effectLst/>
                          <a:latin typeface="Arial"/>
                        </a:rPr>
                        <a:t>Jobless</a:t>
                      </a:r>
                      <a:r>
                        <a:rPr lang="en-US" sz="700" b="1" i="0" u="none" strike="noStrike" baseline="0" dirty="0">
                          <a:solidFill>
                            <a:srgbClr val="000000"/>
                          </a:solidFill>
                          <a:effectLst/>
                          <a:latin typeface="Arial"/>
                        </a:rPr>
                        <a:t> rate</a:t>
                      </a:r>
                      <a:endParaRPr lang="en-US" sz="700" b="1" i="0" u="none" strike="noStrike" dirty="0">
                        <a:solidFill>
                          <a:srgbClr val="000000"/>
                        </a:solidFill>
                        <a:effectLst/>
                        <a:latin typeface="Arial"/>
                      </a:endParaRPr>
                    </a:p>
                  </a:txBody>
                  <a:tcPr marL="25322" marR="25322"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tx2"/>
                    </a:solidFill>
                  </a:tcPr>
                </a:tc>
                <a:tc>
                  <a:txBody>
                    <a:bodyPr/>
                    <a:lstStyle/>
                    <a:p>
                      <a:pPr algn="r" fontAlgn="ctr"/>
                      <a:r>
                        <a:rPr lang="en-US" sz="900" b="0" i="0" u="none" strike="noStrike" dirty="0">
                          <a:solidFill>
                            <a:srgbClr val="000000"/>
                          </a:solidFill>
                          <a:effectLst/>
                          <a:latin typeface="Arial"/>
                        </a:rPr>
                        <a:t>3.6</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3.6</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3.6</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3.5</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3.5</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3.7</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4.3</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4.6</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4.7</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4.7</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4.6</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5.4</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3.7</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3.7</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4.7</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extLst>
                  <a:ext uri="{0D108BD9-81ED-4DB2-BD59-A6C34878D82A}">
                    <a16:rowId xmlns:a16="http://schemas.microsoft.com/office/drawing/2014/main" val="10004"/>
                  </a:ext>
                </a:extLst>
              </a:tr>
              <a:tr h="172248">
                <a:tc rowSpan="3">
                  <a:txBody>
                    <a:bodyPr/>
                    <a:lstStyle/>
                    <a:p>
                      <a:pPr algn="ctr" fontAlgn="ctr"/>
                      <a:r>
                        <a:rPr lang="en-US" altLang="ja-JP" sz="800" b="1" i="0" u="none" strike="noStrike" dirty="0">
                          <a:solidFill>
                            <a:srgbClr val="FFFFFF"/>
                          </a:solidFill>
                          <a:effectLst/>
                          <a:latin typeface="Arial"/>
                        </a:rPr>
                        <a:t>Euro</a:t>
                      </a:r>
                      <a:r>
                        <a:rPr lang="en-US" altLang="ja-JP" sz="800" b="1" i="0" u="none" strike="noStrike" baseline="0" dirty="0">
                          <a:solidFill>
                            <a:srgbClr val="FFFFFF"/>
                          </a:solidFill>
                          <a:effectLst/>
                          <a:latin typeface="Arial"/>
                        </a:rPr>
                        <a:t> area</a:t>
                      </a:r>
                      <a:endParaRPr lang="en-US" sz="800" b="1" i="0" u="none" strike="noStrike" dirty="0">
                        <a:solidFill>
                          <a:srgbClr val="FFFFFF"/>
                        </a:solidFill>
                        <a:effectLst/>
                        <a:latin typeface="Arial"/>
                      </a:endParaRPr>
                    </a:p>
                  </a:txBody>
                  <a:tcPr marL="25322" marR="25322"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2">
                        <a:lumMod val="75000"/>
                      </a:schemeClr>
                    </a:solidFill>
                  </a:tcPr>
                </a:tc>
                <a:tc>
                  <a:txBody>
                    <a:bodyPr/>
                    <a:lstStyle/>
                    <a:p>
                      <a:pPr algn="l" fontAlgn="ctr"/>
                      <a:r>
                        <a:rPr lang="en-US" sz="700" b="1" i="0" u="none" strike="noStrike" dirty="0">
                          <a:solidFill>
                            <a:srgbClr val="000000"/>
                          </a:solidFill>
                          <a:effectLst/>
                          <a:latin typeface="Arial"/>
                        </a:rPr>
                        <a:t>Real</a:t>
                      </a:r>
                      <a:r>
                        <a:rPr lang="en-US" sz="700" b="1" i="0" u="none" strike="noStrike" baseline="0" dirty="0">
                          <a:solidFill>
                            <a:srgbClr val="000000"/>
                          </a:solidFill>
                          <a:effectLst/>
                          <a:latin typeface="Arial"/>
                        </a:rPr>
                        <a:t> GDP (qoq)</a:t>
                      </a:r>
                      <a:endParaRPr lang="en-US" sz="700" b="1" i="0" u="none" strike="noStrike" dirty="0">
                        <a:solidFill>
                          <a:srgbClr val="000000"/>
                        </a:solidFill>
                        <a:effectLst/>
                        <a:latin typeface="Arial"/>
                      </a:endParaRPr>
                    </a:p>
                  </a:txBody>
                  <a:tcPr marL="25322" marR="25322"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2"/>
                    </a:solidFill>
                  </a:tcPr>
                </a:tc>
                <a:tc>
                  <a:txBody>
                    <a:bodyPr/>
                    <a:lstStyle/>
                    <a:p>
                      <a:pPr algn="r" fontAlgn="ctr"/>
                      <a:r>
                        <a:rPr lang="en-US" sz="900" b="0" i="0" u="none" strike="noStrike" dirty="0">
                          <a:solidFill>
                            <a:srgbClr val="000000"/>
                          </a:solidFill>
                          <a:effectLst/>
                          <a:latin typeface="Arial"/>
                        </a:rPr>
                        <a:t>0.8</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0.4</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-0.1</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-0.1</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0.3</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0.2</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0.1</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0.1</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0.4</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0.3</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0.3</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5.4</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3.5</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0.6</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0.9</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extLst>
                  <a:ext uri="{0D108BD9-81ED-4DB2-BD59-A6C34878D82A}">
                    <a16:rowId xmlns:a16="http://schemas.microsoft.com/office/drawing/2014/main" val="10005"/>
                  </a:ext>
                </a:extLst>
              </a:tr>
              <a:tr h="172248">
                <a:tc vMerge="1">
                  <a:txBody>
                    <a:bodyPr/>
                    <a:lstStyle/>
                    <a:p>
                      <a:endParaRPr lang="en-US"/>
                    </a:p>
                  </a:txBody>
                  <a:tcPr/>
                </a:tc>
                <a:tc>
                  <a:txBody>
                    <a:bodyPr/>
                    <a:lstStyle/>
                    <a:p>
                      <a:pPr algn="l" fontAlgn="ctr"/>
                      <a:r>
                        <a:rPr lang="en-US" sz="700" b="1" i="0" u="none" strike="noStrike" dirty="0">
                          <a:solidFill>
                            <a:srgbClr val="000000"/>
                          </a:solidFill>
                          <a:effectLst/>
                          <a:latin typeface="Arial"/>
                        </a:rPr>
                        <a:t>Inflation</a:t>
                      </a:r>
                      <a:r>
                        <a:rPr lang="en-US" sz="700" b="1" i="0" u="none" strike="noStrike" baseline="0" dirty="0">
                          <a:solidFill>
                            <a:srgbClr val="000000"/>
                          </a:solidFill>
                          <a:effectLst/>
                          <a:latin typeface="Arial"/>
                        </a:rPr>
                        <a:t> rate (YoY)</a:t>
                      </a:r>
                      <a:endParaRPr lang="en-US" sz="700" b="1" i="0" u="none" strike="noStrike" dirty="0">
                        <a:solidFill>
                          <a:srgbClr val="000000"/>
                        </a:solidFill>
                        <a:effectLst/>
                        <a:latin typeface="Arial"/>
                      </a:endParaRPr>
                    </a:p>
                  </a:txBody>
                  <a:tcPr marL="25322" marR="25322"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2"/>
                    </a:solidFill>
                  </a:tcPr>
                </a:tc>
                <a:tc>
                  <a:txBody>
                    <a:bodyPr/>
                    <a:lstStyle/>
                    <a:p>
                      <a:pPr algn="r" fontAlgn="ctr"/>
                      <a:r>
                        <a:rPr lang="en-US" sz="900" b="0" i="0" u="none" strike="noStrike" dirty="0">
                          <a:solidFill>
                            <a:schemeClr val="tx1"/>
                          </a:solidFill>
                          <a:effectLst/>
                          <a:latin typeface="Arial"/>
                        </a:rPr>
                        <a:t>8.0</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9.3</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10.0</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8.0</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6.2</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4.8</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3.2</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3.1</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2.9</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2.7</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2.5</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2.6</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8.4</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5.6</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2.8</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extLst>
                  <a:ext uri="{0D108BD9-81ED-4DB2-BD59-A6C34878D82A}">
                    <a16:rowId xmlns:a16="http://schemas.microsoft.com/office/drawing/2014/main" val="10006"/>
                  </a:ext>
                </a:extLst>
              </a:tr>
              <a:tr h="176846">
                <a:tc vMerge="1">
                  <a:txBody>
                    <a:bodyPr/>
                    <a:lstStyle/>
                    <a:p>
                      <a:endParaRPr lang="en-US"/>
                    </a:p>
                  </a:txBody>
                  <a:tcPr/>
                </a:tc>
                <a:tc>
                  <a:txBody>
                    <a:bodyPr/>
                    <a:lstStyle/>
                    <a:p>
                      <a:pPr algn="l" fontAlgn="ctr"/>
                      <a:r>
                        <a:rPr lang="en-US" sz="700" b="1" i="0" u="none" strike="noStrike" dirty="0">
                          <a:solidFill>
                            <a:srgbClr val="000000"/>
                          </a:solidFill>
                          <a:effectLst/>
                          <a:latin typeface="Arial"/>
                        </a:rPr>
                        <a:t>Jobless</a:t>
                      </a:r>
                      <a:r>
                        <a:rPr lang="en-US" sz="700" b="1" i="0" u="none" strike="noStrike" baseline="0" dirty="0">
                          <a:solidFill>
                            <a:srgbClr val="000000"/>
                          </a:solidFill>
                          <a:effectLst/>
                          <a:latin typeface="Arial"/>
                        </a:rPr>
                        <a:t> rate</a:t>
                      </a:r>
                      <a:endParaRPr lang="en-US" sz="700" b="1" i="0" u="none" strike="noStrike" dirty="0">
                        <a:solidFill>
                          <a:srgbClr val="000000"/>
                        </a:solidFill>
                        <a:effectLst/>
                        <a:latin typeface="Arial"/>
                      </a:endParaRPr>
                    </a:p>
                  </a:txBody>
                  <a:tcPr marL="25322" marR="25322"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2"/>
                    </a:solidFill>
                  </a:tcPr>
                </a:tc>
                <a:tc>
                  <a:txBody>
                    <a:bodyPr/>
                    <a:lstStyle/>
                    <a:p>
                      <a:pPr algn="r" fontAlgn="ctr"/>
                      <a:r>
                        <a:rPr lang="en-US" sz="900" b="0" i="0" u="none" strike="noStrike" dirty="0">
                          <a:solidFill>
                            <a:schemeClr val="tx1"/>
                          </a:solidFill>
                          <a:effectLst/>
                          <a:latin typeface="Arial"/>
                        </a:rPr>
                        <a:t>6.7</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6.7</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6.7</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6.6</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6.6</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6.6</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6.7</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6.8</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6.8</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6.9</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6.9</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7.7</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6.7</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6.6</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6.9</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extLst>
                  <a:ext uri="{0D108BD9-81ED-4DB2-BD59-A6C34878D82A}">
                    <a16:rowId xmlns:a16="http://schemas.microsoft.com/office/drawing/2014/main" val="10007"/>
                  </a:ext>
                </a:extLst>
              </a:tr>
              <a:tr h="172248">
                <a:tc rowSpan="3">
                  <a:txBody>
                    <a:bodyPr/>
                    <a:lstStyle/>
                    <a:p>
                      <a:pPr algn="ctr" fontAlgn="ctr"/>
                      <a:r>
                        <a:rPr lang="en-US" sz="800" b="1" i="0" u="none" strike="noStrike" dirty="0">
                          <a:solidFill>
                            <a:srgbClr val="FFFFFF"/>
                          </a:solidFill>
                          <a:effectLst/>
                          <a:latin typeface="Arial"/>
                        </a:rPr>
                        <a:t>Japan</a:t>
                      </a:r>
                    </a:p>
                  </a:txBody>
                  <a:tcPr marL="25322" marR="25322"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1"/>
                    </a:solidFill>
                  </a:tcPr>
                </a:tc>
                <a:tc>
                  <a:txBody>
                    <a:bodyPr/>
                    <a:lstStyle/>
                    <a:p>
                      <a:pPr algn="l" fontAlgn="ctr"/>
                      <a:r>
                        <a:rPr lang="en-US" sz="700" b="1" i="0" u="none" strike="noStrike" dirty="0">
                          <a:solidFill>
                            <a:srgbClr val="000000"/>
                          </a:solidFill>
                          <a:effectLst/>
                          <a:latin typeface="Arial"/>
                        </a:rPr>
                        <a:t>Real</a:t>
                      </a:r>
                      <a:r>
                        <a:rPr lang="en-US" sz="700" b="1" i="0" u="none" strike="noStrike" baseline="0" dirty="0">
                          <a:solidFill>
                            <a:srgbClr val="000000"/>
                          </a:solidFill>
                          <a:effectLst/>
                          <a:latin typeface="Arial"/>
                        </a:rPr>
                        <a:t> GDP </a:t>
                      </a:r>
                      <a:r>
                        <a:rPr lang="en-US" sz="700" b="1" i="0" u="none" strike="noStrike" baseline="0" dirty="0">
                          <a:solidFill>
                            <a:srgbClr val="000000"/>
                          </a:solidFill>
                          <a:effectLst/>
                          <a:latin typeface="+mn-lt"/>
                        </a:rPr>
                        <a:t>(saar)</a:t>
                      </a:r>
                      <a:endParaRPr lang="en-US" sz="700" b="1" i="0" u="none" strike="noStrike" dirty="0">
                        <a:solidFill>
                          <a:srgbClr val="000000"/>
                        </a:solidFill>
                        <a:effectLst/>
                        <a:latin typeface="Arial"/>
                      </a:endParaRPr>
                    </a:p>
                  </a:txBody>
                  <a:tcPr marL="25322" marR="25322"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tx2"/>
                    </a:solidFill>
                  </a:tcPr>
                </a:tc>
                <a:tc>
                  <a:txBody>
                    <a:bodyPr/>
                    <a:lstStyle/>
                    <a:p>
                      <a:pPr algn="r" fontAlgn="ctr"/>
                      <a:r>
                        <a:rPr lang="en-US" sz="900" b="0" i="0" u="none" strike="noStrike" dirty="0">
                          <a:solidFill>
                            <a:schemeClr val="tx1"/>
                          </a:solidFill>
                          <a:effectLst/>
                          <a:latin typeface="Arial"/>
                        </a:rPr>
                        <a:t>5.6</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-1.5</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0.4</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2.7</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1.7</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1.0</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0.9</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0.9</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0.8</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0.8</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0.7</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2.3</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1.1</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1.0</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marL="0" algn="r" defTabSz="457200" rtl="0" eaLnBrk="1" fontAlgn="ctr" latinLnBrk="0" hangingPunct="1"/>
                      <a:r>
                        <a:rPr lang="en-US" sz="900" b="0" i="0" u="none" strike="noStrike" kern="1200" dirty="0">
                          <a:solidFill>
                            <a:schemeClr val="tx1"/>
                          </a:solidFill>
                          <a:effectLst/>
                          <a:latin typeface="Arial"/>
                          <a:ea typeface="+mn-ea"/>
                          <a:cs typeface="+mn-cs"/>
                        </a:rPr>
                        <a:t>0.9</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extLst>
                  <a:ext uri="{0D108BD9-81ED-4DB2-BD59-A6C34878D82A}">
                    <a16:rowId xmlns:a16="http://schemas.microsoft.com/office/drawing/2014/main" val="10008"/>
                  </a:ext>
                </a:extLst>
              </a:tr>
              <a:tr h="172248">
                <a:tc vMerge="1">
                  <a:txBody>
                    <a:bodyPr/>
                    <a:lstStyle/>
                    <a:p>
                      <a:endParaRPr lang="en-US"/>
                    </a:p>
                  </a:txBody>
                  <a:tcPr/>
                </a:tc>
                <a:tc>
                  <a:txBody>
                    <a:bodyPr/>
                    <a:lstStyle/>
                    <a:p>
                      <a:pPr algn="l" fontAlgn="ctr"/>
                      <a:r>
                        <a:rPr lang="en-US" sz="700" b="1" i="0" u="none" strike="noStrike" dirty="0">
                          <a:solidFill>
                            <a:srgbClr val="000000"/>
                          </a:solidFill>
                          <a:effectLst/>
                          <a:latin typeface="+mn-lt"/>
                        </a:rPr>
                        <a:t>Inflation</a:t>
                      </a:r>
                      <a:r>
                        <a:rPr lang="en-US" sz="700" b="1" i="0" u="none" strike="noStrike" baseline="0" dirty="0">
                          <a:solidFill>
                            <a:srgbClr val="000000"/>
                          </a:solidFill>
                          <a:effectLst/>
                          <a:latin typeface="+mn-lt"/>
                        </a:rPr>
                        <a:t> rate (YoY)</a:t>
                      </a:r>
                      <a:endParaRPr lang="en-US" sz="700" b="1" i="0" u="none" strike="noStrike" dirty="0">
                        <a:solidFill>
                          <a:srgbClr val="000000"/>
                        </a:solidFill>
                        <a:effectLst/>
                        <a:latin typeface="Arial"/>
                      </a:endParaRPr>
                    </a:p>
                  </a:txBody>
                  <a:tcPr marL="25322" marR="25322"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tx2"/>
                    </a:solidFill>
                  </a:tcPr>
                </a:tc>
                <a:tc>
                  <a:txBody>
                    <a:bodyPr/>
                    <a:lstStyle/>
                    <a:p>
                      <a:pPr algn="r" fontAlgn="ctr"/>
                      <a:r>
                        <a:rPr lang="en-US" sz="900" b="0" i="0" u="none" strike="noStrike" dirty="0">
                          <a:solidFill>
                            <a:schemeClr val="tx1"/>
                          </a:solidFill>
                          <a:effectLst/>
                          <a:latin typeface="Arial"/>
                        </a:rPr>
                        <a:t>2.1</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2.7</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3.8</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3.5</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3.3</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2.8</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2.3</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2.9</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2.7</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2.6</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2.2</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-0.2</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2.6</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3.0</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chemeClr val="tx1"/>
                          </a:solidFill>
                          <a:effectLst/>
                          <a:latin typeface="Arial"/>
                        </a:rPr>
                        <a:t>2.6</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extLst>
                  <a:ext uri="{0D108BD9-81ED-4DB2-BD59-A6C34878D82A}">
                    <a16:rowId xmlns:a16="http://schemas.microsoft.com/office/drawing/2014/main" val="10009"/>
                  </a:ext>
                </a:extLst>
              </a:tr>
              <a:tr h="182058">
                <a:tc vMerge="1">
                  <a:txBody>
                    <a:bodyPr/>
                    <a:lstStyle/>
                    <a:p>
                      <a:endParaRPr lang="en-US"/>
                    </a:p>
                  </a:txBody>
                  <a:tcPr/>
                </a:tc>
                <a:tc>
                  <a:txBody>
                    <a:bodyPr/>
                    <a:lstStyle/>
                    <a:p>
                      <a:pPr algn="l" fontAlgn="ctr"/>
                      <a:r>
                        <a:rPr lang="en-US" sz="700" b="1" i="0" u="none" strike="noStrike" dirty="0">
                          <a:solidFill>
                            <a:srgbClr val="000000"/>
                          </a:solidFill>
                          <a:effectLst/>
                          <a:latin typeface="Arial"/>
                        </a:rPr>
                        <a:t>Jobless</a:t>
                      </a:r>
                      <a:r>
                        <a:rPr lang="en-US" sz="700" b="1" i="0" u="none" strike="noStrike" baseline="0" dirty="0">
                          <a:solidFill>
                            <a:srgbClr val="000000"/>
                          </a:solidFill>
                          <a:effectLst/>
                          <a:latin typeface="Arial"/>
                        </a:rPr>
                        <a:t> rate</a:t>
                      </a:r>
                      <a:endParaRPr lang="en-US" sz="700" b="1" i="0" u="none" strike="noStrike" dirty="0">
                        <a:solidFill>
                          <a:srgbClr val="000000"/>
                        </a:solidFill>
                        <a:effectLst/>
                        <a:latin typeface="Arial"/>
                      </a:endParaRPr>
                    </a:p>
                  </a:txBody>
                  <a:tcPr marL="25322" marR="25322"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tx2"/>
                    </a:solidFill>
                  </a:tcPr>
                </a:tc>
                <a:tc>
                  <a:txBody>
                    <a:bodyPr/>
                    <a:lstStyle/>
                    <a:p>
                      <a:pPr algn="r" fontAlgn="ctr"/>
                      <a:r>
                        <a:rPr lang="en-US" sz="900" b="0" i="0" u="none" strike="noStrike" dirty="0">
                          <a:solidFill>
                            <a:srgbClr val="000000"/>
                          </a:solidFill>
                          <a:effectLst/>
                          <a:latin typeface="Arial"/>
                        </a:rPr>
                        <a:t>2.6</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2.5</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2.5</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2.6</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2.5</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2.4</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2.4</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2.3</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2.3</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2.3</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2.3</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2.8</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2.6</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2.4</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2.3</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noFill/>
                  </a:tcPr>
                </a:tc>
                <a:extLst>
                  <a:ext uri="{0D108BD9-81ED-4DB2-BD59-A6C34878D82A}">
                    <a16:rowId xmlns:a16="http://schemas.microsoft.com/office/drawing/2014/main" val="10010"/>
                  </a:ext>
                </a:extLst>
              </a:tr>
              <a:tr h="172248">
                <a:tc rowSpan="3">
                  <a:txBody>
                    <a:bodyPr/>
                    <a:lstStyle/>
                    <a:p>
                      <a:pPr algn="ctr" fontAlgn="ctr"/>
                      <a:r>
                        <a:rPr lang="en-US" sz="800" b="1" i="0" u="none" strike="noStrike" dirty="0">
                          <a:solidFill>
                            <a:srgbClr val="FFFFFF"/>
                          </a:solidFill>
                          <a:effectLst/>
                          <a:latin typeface="Arial"/>
                        </a:rPr>
                        <a:t>China</a:t>
                      </a:r>
                    </a:p>
                  </a:txBody>
                  <a:tcPr marL="25322" marR="25322"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2">
                        <a:lumMod val="75000"/>
                      </a:schemeClr>
                    </a:solidFill>
                  </a:tcPr>
                </a:tc>
                <a:tc>
                  <a:txBody>
                    <a:bodyPr/>
                    <a:lstStyle/>
                    <a:p>
                      <a:pPr algn="l" fontAlgn="ctr"/>
                      <a:r>
                        <a:rPr lang="en-US" sz="700" b="1" i="0" u="none" strike="noStrike" dirty="0">
                          <a:solidFill>
                            <a:srgbClr val="000000"/>
                          </a:solidFill>
                          <a:effectLst/>
                          <a:latin typeface="Arial"/>
                        </a:rPr>
                        <a:t>Rea</a:t>
                      </a:r>
                      <a:r>
                        <a:rPr lang="en-US" sz="700" b="1" i="0" u="none" strike="noStrike" baseline="0" dirty="0">
                          <a:solidFill>
                            <a:srgbClr val="000000"/>
                          </a:solidFill>
                          <a:effectLst/>
                          <a:latin typeface="Arial"/>
                        </a:rPr>
                        <a:t>l GDP(YoY)</a:t>
                      </a:r>
                      <a:endParaRPr lang="en-US" sz="700" b="1" i="0" u="none" strike="noStrike" dirty="0">
                        <a:solidFill>
                          <a:srgbClr val="000000"/>
                        </a:solidFill>
                        <a:effectLst/>
                        <a:latin typeface="Arial"/>
                      </a:endParaRPr>
                    </a:p>
                  </a:txBody>
                  <a:tcPr marL="25322" marR="25322"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2"/>
                    </a:solidFill>
                  </a:tcPr>
                </a:tc>
                <a:tc>
                  <a:txBody>
                    <a:bodyPr/>
                    <a:lstStyle/>
                    <a:p>
                      <a:pPr algn="r" fontAlgn="ctr"/>
                      <a:r>
                        <a:rPr lang="en-US" sz="900" b="0" i="0" u="none" strike="noStrike" dirty="0">
                          <a:solidFill>
                            <a:srgbClr val="000000"/>
                          </a:solidFill>
                          <a:effectLst/>
                          <a:latin typeface="Arial"/>
                        </a:rPr>
                        <a:t>0.4</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3.9</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2.9</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4.5</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8.4</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5.7</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6.3</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5.4</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5.2</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5.1</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5.0</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8.4</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3.0</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6.3</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5.2</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extLst>
                  <a:ext uri="{0D108BD9-81ED-4DB2-BD59-A6C34878D82A}">
                    <a16:rowId xmlns:a16="http://schemas.microsoft.com/office/drawing/2014/main" val="10011"/>
                  </a:ext>
                </a:extLst>
              </a:tr>
              <a:tr h="172248">
                <a:tc vMerge="1">
                  <a:txBody>
                    <a:bodyPr/>
                    <a:lstStyle/>
                    <a:p>
                      <a:endParaRPr lang="en-US"/>
                    </a:p>
                  </a:txBody>
                  <a:tcPr/>
                </a:tc>
                <a:tc>
                  <a:txBody>
                    <a:bodyPr/>
                    <a:lstStyle/>
                    <a:p>
                      <a:pPr algn="l" fontAlgn="ctr"/>
                      <a:r>
                        <a:rPr lang="en-US" sz="700" b="1" i="0" u="none" strike="noStrike" dirty="0">
                          <a:solidFill>
                            <a:srgbClr val="000000"/>
                          </a:solidFill>
                          <a:effectLst/>
                          <a:latin typeface="+mn-lt"/>
                        </a:rPr>
                        <a:t>Inflation</a:t>
                      </a:r>
                      <a:r>
                        <a:rPr lang="en-US" sz="700" b="1" i="0" u="none" strike="noStrike" baseline="0" dirty="0">
                          <a:solidFill>
                            <a:srgbClr val="000000"/>
                          </a:solidFill>
                          <a:effectLst/>
                          <a:latin typeface="+mn-lt"/>
                        </a:rPr>
                        <a:t> rate (YoY)</a:t>
                      </a:r>
                      <a:endParaRPr lang="en-US" sz="700" b="1" i="0" u="none" strike="noStrike" dirty="0">
                        <a:solidFill>
                          <a:srgbClr val="000000"/>
                        </a:solidFill>
                        <a:effectLst/>
                        <a:latin typeface="Arial"/>
                      </a:endParaRPr>
                    </a:p>
                  </a:txBody>
                  <a:tcPr marL="25322" marR="25322"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2"/>
                    </a:solidFill>
                  </a:tcPr>
                </a:tc>
                <a:tc>
                  <a:txBody>
                    <a:bodyPr/>
                    <a:lstStyle/>
                    <a:p>
                      <a:pPr algn="r" fontAlgn="ctr"/>
                      <a:r>
                        <a:rPr lang="en-US" sz="900" b="0" i="0" u="none" strike="noStrike" dirty="0">
                          <a:solidFill>
                            <a:srgbClr val="000000"/>
                          </a:solidFill>
                          <a:effectLst/>
                          <a:latin typeface="Arial"/>
                        </a:rPr>
                        <a:t>2.2</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2.8</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1.8</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1.3</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1.6</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1.4</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1.5</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1.6</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1.9</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2.0</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2.0</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0.8</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1.7</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1.5</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1.9</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extLst>
                  <a:ext uri="{0D108BD9-81ED-4DB2-BD59-A6C34878D82A}">
                    <a16:rowId xmlns:a16="http://schemas.microsoft.com/office/drawing/2014/main" val="10012"/>
                  </a:ext>
                </a:extLst>
              </a:tr>
              <a:tr h="172248">
                <a:tc vMerge="1">
                  <a:txBody>
                    <a:bodyPr/>
                    <a:lstStyle/>
                    <a:p>
                      <a:endParaRPr lang="en-US"/>
                    </a:p>
                  </a:txBody>
                  <a:tcPr/>
                </a:tc>
                <a:tc>
                  <a:txBody>
                    <a:bodyPr/>
                    <a:lstStyle/>
                    <a:p>
                      <a:pPr algn="l" fontAlgn="ctr"/>
                      <a:r>
                        <a:rPr lang="en-US" sz="700" b="1" i="0" u="none" strike="noStrike" dirty="0">
                          <a:solidFill>
                            <a:srgbClr val="000000"/>
                          </a:solidFill>
                          <a:effectLst/>
                          <a:latin typeface="Arial"/>
                        </a:rPr>
                        <a:t>Jobless</a:t>
                      </a:r>
                      <a:r>
                        <a:rPr lang="en-US" sz="700" b="1" i="0" u="none" strike="noStrike" baseline="0" dirty="0">
                          <a:solidFill>
                            <a:srgbClr val="000000"/>
                          </a:solidFill>
                          <a:effectLst/>
                          <a:latin typeface="Arial"/>
                        </a:rPr>
                        <a:t> rate</a:t>
                      </a:r>
                      <a:endParaRPr lang="en-US" sz="700" b="1" i="0" u="none" strike="noStrike" dirty="0">
                        <a:solidFill>
                          <a:srgbClr val="000000"/>
                        </a:solidFill>
                        <a:effectLst/>
                        <a:latin typeface="Arial"/>
                      </a:endParaRPr>
                    </a:p>
                  </a:txBody>
                  <a:tcPr marL="25322" marR="25322" marT="8441" marB="8441"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2"/>
                    </a:solidFill>
                  </a:tcPr>
                </a:tc>
                <a:tc>
                  <a:txBody>
                    <a:bodyPr/>
                    <a:lstStyle/>
                    <a:p>
                      <a:pPr algn="r" fontAlgn="ctr"/>
                      <a:r>
                        <a:rPr lang="en-US" sz="900" b="0" i="0" u="none" strike="noStrike" dirty="0">
                          <a:solidFill>
                            <a:srgbClr val="000000"/>
                          </a:solidFill>
                          <a:effectLst/>
                          <a:latin typeface="Arial"/>
                        </a:rPr>
                        <a:t>5.8</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5.4</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5.6</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5.5</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5.4</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5.1</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4.9</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4.9</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4.9</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5.0</a:t>
                      </a:r>
                    </a:p>
                  </a:txBody>
                  <a:tcPr marL="25322" marR="25322" marT="7792" marB="7792"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5.0</a:t>
                      </a:r>
                    </a:p>
                  </a:txBody>
                  <a:tcPr marL="25322" marR="25322" marT="7792" marB="7792"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5.1</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5.1</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5.2</a:t>
                      </a:r>
                    </a:p>
                  </a:txBody>
                  <a:tcPr marL="25322" marR="25322" marT="7792" marB="7792"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tc>
                  <a:txBody>
                    <a:bodyPr/>
                    <a:lstStyle/>
                    <a:p>
                      <a:pPr algn="r" fontAlgn="ctr"/>
                      <a:r>
                        <a:rPr lang="en-US" sz="900" b="0" i="0" u="none" strike="noStrike" dirty="0">
                          <a:solidFill>
                            <a:srgbClr val="000000"/>
                          </a:solidFill>
                          <a:effectLst/>
                          <a:latin typeface="Arial"/>
                        </a:rPr>
                        <a:t>5.0</a:t>
                      </a:r>
                    </a:p>
                  </a:txBody>
                  <a:tcPr marL="25322" marR="25322" marT="7792" marB="7792"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noFill/>
                  </a:tcPr>
                </a:tc>
                <a:extLst>
                  <a:ext uri="{0D108BD9-81ED-4DB2-BD59-A6C34878D82A}">
                    <a16:rowId xmlns:a16="http://schemas.microsoft.com/office/drawing/2014/main" val="10013"/>
                  </a:ext>
                </a:extLst>
              </a:tr>
            </a:tbl>
          </a:graphicData>
        </a:graphic>
      </p:graphicFrame>
      <p:sp>
        <p:nvSpPr>
          <p:cNvPr id="5" name="Text Placeholder 3">
            <a:extLst>
              <a:ext uri="{FF2B5EF4-FFF2-40B4-BE49-F238E27FC236}">
                <a16:creationId xmlns:a16="http://schemas.microsoft.com/office/drawing/2014/main" id="{6FC9D498-6007-4786-8755-CA3D5B02C7A0}"/>
              </a:ext>
            </a:extLst>
          </p:cNvPr>
          <p:cNvSpPr>
            <a:spLocks noGrp="1"/>
          </p:cNvSpPr>
          <p:nvPr>
            <p:ph type="body" sz="quarter" idx="21"/>
          </p:nvPr>
        </p:nvSpPr>
        <p:spPr>
          <a:xfrm>
            <a:off x="799115" y="6302739"/>
            <a:ext cx="7140133" cy="451382"/>
          </a:xfrm>
        </p:spPr>
        <p:txBody>
          <a:bodyPr/>
          <a:lstStyle/>
          <a:p>
            <a:r>
              <a:rPr lang="en-US" altLang="ja-JP" dirty="0"/>
              <a:t>Source:	SMBC</a:t>
            </a:r>
          </a:p>
        </p:txBody>
      </p:sp>
    </p:spTree>
    <p:extLst>
      <p:ext uri="{BB962C8B-B14F-4D97-AF65-F5344CB8AC3E}">
        <p14:creationId xmlns:p14="http://schemas.microsoft.com/office/powerpoint/2010/main" val="32941099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630AD1F-0512-457E-8EF1-CEFA9A730FFD}"/>
              </a:ext>
            </a:extLst>
          </p:cNvPr>
          <p:cNvSpPr>
            <a:spLocks noGrp="1"/>
          </p:cNvSpPr>
          <p:nvPr>
            <p:ph type="title"/>
          </p:nvPr>
        </p:nvSpPr>
        <p:spPr/>
        <p:txBody>
          <a:bodyPr/>
          <a:lstStyle/>
          <a:p>
            <a:r>
              <a:rPr lang="en-US" dirty="0"/>
              <a:t>SMBC </a:t>
            </a:r>
            <a:r>
              <a:rPr lang="en-US" altLang="ja-JP" dirty="0"/>
              <a:t>FX Forecast</a:t>
            </a:r>
            <a:endParaRPr lang="en-US" dirty="0"/>
          </a:p>
        </p:txBody>
      </p:sp>
      <p:graphicFrame>
        <p:nvGraphicFramePr>
          <p:cNvPr id="4" name="Table 3">
            <a:extLst>
              <a:ext uri="{FF2B5EF4-FFF2-40B4-BE49-F238E27FC236}">
                <a16:creationId xmlns:a16="http://schemas.microsoft.com/office/drawing/2014/main" id="{22704974-E2D5-4F27-A9D8-E269629FBC56}"/>
              </a:ext>
            </a:extLst>
          </p:cNvPr>
          <p:cNvGraphicFramePr>
            <a:graphicFrameLocks noGrp="1"/>
          </p:cNvGraphicFramePr>
          <p:nvPr>
            <p:extLst>
              <p:ext uri="{D42A27DB-BD31-4B8C-83A1-F6EECF244321}">
                <p14:modId xmlns:p14="http://schemas.microsoft.com/office/powerpoint/2010/main" val="1675986417"/>
              </p:ext>
            </p:extLst>
          </p:nvPr>
        </p:nvGraphicFramePr>
        <p:xfrm>
          <a:off x="495528" y="1011603"/>
          <a:ext cx="8161160" cy="5087329"/>
        </p:xfrm>
        <a:graphic>
          <a:graphicData uri="http://schemas.openxmlformats.org/drawingml/2006/table">
            <a:tbl>
              <a:tblPr/>
              <a:tblGrid>
                <a:gridCol w="605171">
                  <a:extLst>
                    <a:ext uri="{9D8B030D-6E8A-4147-A177-3AD203B41FA5}">
                      <a16:colId xmlns:a16="http://schemas.microsoft.com/office/drawing/2014/main" val="20000"/>
                    </a:ext>
                  </a:extLst>
                </a:gridCol>
                <a:gridCol w="916401">
                  <a:extLst>
                    <a:ext uri="{9D8B030D-6E8A-4147-A177-3AD203B41FA5}">
                      <a16:colId xmlns:a16="http://schemas.microsoft.com/office/drawing/2014/main" val="20001"/>
                    </a:ext>
                  </a:extLst>
                </a:gridCol>
                <a:gridCol w="553299">
                  <a:extLst>
                    <a:ext uri="{9D8B030D-6E8A-4147-A177-3AD203B41FA5}">
                      <a16:colId xmlns:a16="http://schemas.microsoft.com/office/drawing/2014/main" val="20002"/>
                    </a:ext>
                  </a:extLst>
                </a:gridCol>
                <a:gridCol w="553299">
                  <a:extLst>
                    <a:ext uri="{9D8B030D-6E8A-4147-A177-3AD203B41FA5}">
                      <a16:colId xmlns:a16="http://schemas.microsoft.com/office/drawing/2014/main" val="20003"/>
                    </a:ext>
                  </a:extLst>
                </a:gridCol>
                <a:gridCol w="553299">
                  <a:extLst>
                    <a:ext uri="{9D8B030D-6E8A-4147-A177-3AD203B41FA5}">
                      <a16:colId xmlns:a16="http://schemas.microsoft.com/office/drawing/2014/main" val="20004"/>
                    </a:ext>
                  </a:extLst>
                </a:gridCol>
                <a:gridCol w="553299">
                  <a:extLst>
                    <a:ext uri="{9D8B030D-6E8A-4147-A177-3AD203B41FA5}">
                      <a16:colId xmlns:a16="http://schemas.microsoft.com/office/drawing/2014/main" val="20005"/>
                    </a:ext>
                  </a:extLst>
                </a:gridCol>
                <a:gridCol w="553299">
                  <a:extLst>
                    <a:ext uri="{9D8B030D-6E8A-4147-A177-3AD203B41FA5}">
                      <a16:colId xmlns:a16="http://schemas.microsoft.com/office/drawing/2014/main" val="20006"/>
                    </a:ext>
                  </a:extLst>
                </a:gridCol>
                <a:gridCol w="553299">
                  <a:extLst>
                    <a:ext uri="{9D8B030D-6E8A-4147-A177-3AD203B41FA5}">
                      <a16:colId xmlns:a16="http://schemas.microsoft.com/office/drawing/2014/main" val="20007"/>
                    </a:ext>
                  </a:extLst>
                </a:gridCol>
                <a:gridCol w="553299">
                  <a:extLst>
                    <a:ext uri="{9D8B030D-6E8A-4147-A177-3AD203B41FA5}">
                      <a16:colId xmlns:a16="http://schemas.microsoft.com/office/drawing/2014/main" val="20008"/>
                    </a:ext>
                  </a:extLst>
                </a:gridCol>
                <a:gridCol w="553299">
                  <a:extLst>
                    <a:ext uri="{9D8B030D-6E8A-4147-A177-3AD203B41FA5}">
                      <a16:colId xmlns:a16="http://schemas.microsoft.com/office/drawing/2014/main" val="20009"/>
                    </a:ext>
                  </a:extLst>
                </a:gridCol>
                <a:gridCol w="553299">
                  <a:extLst>
                    <a:ext uri="{9D8B030D-6E8A-4147-A177-3AD203B41FA5}">
                      <a16:colId xmlns:a16="http://schemas.microsoft.com/office/drawing/2014/main" val="20010"/>
                    </a:ext>
                  </a:extLst>
                </a:gridCol>
                <a:gridCol w="553299">
                  <a:extLst>
                    <a:ext uri="{9D8B030D-6E8A-4147-A177-3AD203B41FA5}">
                      <a16:colId xmlns:a16="http://schemas.microsoft.com/office/drawing/2014/main" val="20011"/>
                    </a:ext>
                  </a:extLst>
                </a:gridCol>
                <a:gridCol w="553299">
                  <a:extLst>
                    <a:ext uri="{9D8B030D-6E8A-4147-A177-3AD203B41FA5}">
                      <a16:colId xmlns:a16="http://schemas.microsoft.com/office/drawing/2014/main" val="20012"/>
                    </a:ext>
                  </a:extLst>
                </a:gridCol>
                <a:gridCol w="553299">
                  <a:extLst>
                    <a:ext uri="{9D8B030D-6E8A-4147-A177-3AD203B41FA5}">
                      <a16:colId xmlns:a16="http://schemas.microsoft.com/office/drawing/2014/main" val="20013"/>
                    </a:ext>
                  </a:extLst>
                </a:gridCol>
              </a:tblGrid>
              <a:tr h="384730">
                <a:tc rowSpan="2" gridSpan="2">
                  <a:txBody>
                    <a:bodyPr/>
                    <a:lstStyle/>
                    <a:p>
                      <a:pPr algn="ctr" fontAlgn="b"/>
                      <a:r>
                        <a:rPr lang="en-US" sz="800" b="0" i="0" u="none" strike="noStrike" dirty="0">
                          <a:solidFill>
                            <a:srgbClr val="000000"/>
                          </a:solidFill>
                          <a:effectLst/>
                          <a:latin typeface="Arial"/>
                        </a:rPr>
                        <a:t> </a:t>
                      </a:r>
                    </a:p>
                  </a:txBody>
                  <a:tcPr marL="42203" marR="25322" marT="0" marB="0" anchor="b">
                    <a:lnL w="12700" cap="flat" cmpd="sng" algn="ctr">
                      <a:solidFill>
                        <a:schemeClr val="accent2"/>
                      </a:solidFill>
                      <a:prstDash val="solid"/>
                      <a:round/>
                      <a:headEnd type="none" w="med" len="med"/>
                      <a:tailEnd type="none" w="med" len="med"/>
                    </a:lnL>
                    <a:lnR w="6350" cap="flat" cmpd="sng" algn="ctr">
                      <a:solidFill>
                        <a:srgbClr val="D7D5CE"/>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rowSpan="2" hMerge="1">
                  <a:txBody>
                    <a:bodyPr/>
                    <a:lstStyle/>
                    <a:p>
                      <a:endParaRPr lang="en-US"/>
                    </a:p>
                  </a:txBody>
                  <a:tcPr/>
                </a:tc>
                <a:tc>
                  <a:txBody>
                    <a:bodyPr/>
                    <a:lstStyle/>
                    <a:p>
                      <a:pPr algn="ctr" fontAlgn="ctr"/>
                      <a:r>
                        <a:rPr lang="en-US" sz="800" b="1" i="0" u="none" strike="noStrike" dirty="0">
                          <a:solidFill>
                            <a:srgbClr val="FFFFFF"/>
                          </a:solidFill>
                          <a:effectLst/>
                          <a:latin typeface="Arial"/>
                        </a:rPr>
                        <a:t>2022</a:t>
                      </a:r>
                    </a:p>
                  </a:txBody>
                  <a:tcPr marL="45720"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gridSpan="4">
                  <a:txBody>
                    <a:bodyPr/>
                    <a:lstStyle/>
                    <a:p>
                      <a:pPr algn="ctr" fontAlgn="ctr"/>
                      <a:r>
                        <a:rPr lang="en-US" sz="800" b="1" i="0" u="none" strike="noStrike" dirty="0">
                          <a:solidFill>
                            <a:srgbClr val="FFFFFF"/>
                          </a:solidFill>
                          <a:effectLst/>
                          <a:latin typeface="Arial"/>
                        </a:rPr>
                        <a:t>2023</a:t>
                      </a:r>
                    </a:p>
                  </a:txBody>
                  <a:tcPr marL="45720"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800" b="1" i="0" u="none" strike="noStrike" dirty="0">
                          <a:solidFill>
                            <a:srgbClr val="FFFFFF"/>
                          </a:solidFill>
                          <a:effectLst/>
                          <a:latin typeface="Arial"/>
                        </a:rPr>
                        <a:t>2024</a:t>
                      </a:r>
                    </a:p>
                  </a:txBody>
                  <a:tcPr marL="45720"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fontAlgn="ctr"/>
                      <a:r>
                        <a:rPr lang="en-US" sz="800" b="1" i="0" u="none" strike="noStrike" dirty="0">
                          <a:solidFill>
                            <a:srgbClr val="FFFFFF"/>
                          </a:solidFill>
                          <a:effectLst/>
                          <a:latin typeface="Arial"/>
                        </a:rPr>
                        <a:t>2022</a:t>
                      </a:r>
                    </a:p>
                  </a:txBody>
                  <a:tcPr marL="45720"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rowSpan="2">
                  <a:txBody>
                    <a:bodyPr/>
                    <a:lstStyle/>
                    <a:p>
                      <a:pPr algn="ctr" fontAlgn="ctr"/>
                      <a:r>
                        <a:rPr lang="en-US" sz="800" b="1" i="0" u="none" strike="noStrike" dirty="0">
                          <a:solidFill>
                            <a:srgbClr val="FFFFFF"/>
                          </a:solidFill>
                          <a:effectLst/>
                          <a:latin typeface="Arial"/>
                        </a:rPr>
                        <a:t>2023</a:t>
                      </a:r>
                    </a:p>
                  </a:txBody>
                  <a:tcPr marL="45720"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tc rowSpan="2">
                  <a:txBody>
                    <a:bodyPr/>
                    <a:lstStyle/>
                    <a:p>
                      <a:pPr algn="ctr" fontAlgn="ctr"/>
                      <a:r>
                        <a:rPr lang="en-US" sz="800" b="1" i="0" u="none" strike="noStrike" dirty="0">
                          <a:solidFill>
                            <a:srgbClr val="FFFFFF"/>
                          </a:solidFill>
                          <a:effectLst/>
                          <a:latin typeface="Arial"/>
                        </a:rPr>
                        <a:t>2024</a:t>
                      </a:r>
                    </a:p>
                  </a:txBody>
                  <a:tcPr marL="45720" marR="27432" marT="0" marB="0" anchor="ctr">
                    <a:lnL w="6350" cap="flat" cmpd="sng" algn="ctr">
                      <a:solidFill>
                        <a:srgbClr val="D7D5CE"/>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6"/>
                    </a:solidFill>
                  </a:tcPr>
                </a:tc>
                <a:extLst>
                  <a:ext uri="{0D108BD9-81ED-4DB2-BD59-A6C34878D82A}">
                    <a16:rowId xmlns:a16="http://schemas.microsoft.com/office/drawing/2014/main" val="10000"/>
                  </a:ext>
                </a:extLst>
              </a:tr>
              <a:tr h="249071">
                <a:tc gridSpan="2" vMerge="1">
                  <a:txBody>
                    <a:bodyPr/>
                    <a:lstStyle/>
                    <a:p>
                      <a:endParaRPr lang="en-US"/>
                    </a:p>
                  </a:txBody>
                  <a:tcPr/>
                </a:tc>
                <a:tc hMerge="1" vMerge="1">
                  <a:txBody>
                    <a:bodyPr/>
                    <a:lstStyle/>
                    <a:p>
                      <a:endParaRPr lang="en-US"/>
                    </a:p>
                  </a:txBody>
                  <a:tcPr/>
                </a:tc>
                <a:tc>
                  <a:txBody>
                    <a:bodyPr/>
                    <a:lstStyle/>
                    <a:p>
                      <a:pPr algn="ctr" fontAlgn="ctr"/>
                      <a:r>
                        <a:rPr lang="en-US" sz="800" b="1" i="0" u="none" strike="noStrike" dirty="0">
                          <a:solidFill>
                            <a:srgbClr val="000000"/>
                          </a:solidFill>
                          <a:effectLst/>
                          <a:latin typeface="Arial"/>
                        </a:rPr>
                        <a:t>Q4</a:t>
                      </a:r>
                    </a:p>
                  </a:txBody>
                  <a:tcPr marL="45720"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Q1</a:t>
                      </a:r>
                    </a:p>
                  </a:txBody>
                  <a:tcPr marL="45720"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Q2</a:t>
                      </a:r>
                    </a:p>
                  </a:txBody>
                  <a:tcPr marL="45720"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Q3</a:t>
                      </a:r>
                    </a:p>
                  </a:txBody>
                  <a:tcPr marL="45720"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Q4</a:t>
                      </a:r>
                    </a:p>
                  </a:txBody>
                  <a:tcPr marL="45720"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Q1</a:t>
                      </a:r>
                    </a:p>
                  </a:txBody>
                  <a:tcPr marL="45720"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Q2</a:t>
                      </a:r>
                    </a:p>
                  </a:txBody>
                  <a:tcPr marL="45720"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Q3</a:t>
                      </a:r>
                    </a:p>
                  </a:txBody>
                  <a:tcPr marL="45720"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a:txBody>
                    <a:bodyPr/>
                    <a:lstStyle/>
                    <a:p>
                      <a:pPr algn="ctr" fontAlgn="ctr"/>
                      <a:r>
                        <a:rPr lang="en-US" sz="800" b="1" i="0" u="none" strike="noStrike" dirty="0">
                          <a:solidFill>
                            <a:srgbClr val="000000"/>
                          </a:solidFill>
                          <a:effectLst/>
                          <a:latin typeface="Arial"/>
                        </a:rPr>
                        <a:t>Q4</a:t>
                      </a:r>
                    </a:p>
                  </a:txBody>
                  <a:tcPr marL="45720" marR="2743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rgbClr val="D7D5CE"/>
                    </a:solid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1"/>
                  </a:ext>
                </a:extLst>
              </a:tr>
              <a:tr h="619240">
                <a:tc rowSpan="2">
                  <a:txBody>
                    <a:bodyPr/>
                    <a:lstStyle/>
                    <a:p>
                      <a:pPr algn="ctr" fontAlgn="ctr"/>
                      <a:r>
                        <a:rPr lang="en-US" sz="800" b="1" i="0" u="none" strike="noStrike" dirty="0">
                          <a:solidFill>
                            <a:srgbClr val="FFFFFF"/>
                          </a:solidFill>
                          <a:effectLst/>
                          <a:latin typeface="Arial"/>
                        </a:rPr>
                        <a:t>USD/JPY</a:t>
                      </a:r>
                    </a:p>
                  </a:txBody>
                  <a:tcPr marL="42203" marR="25322" marT="0" marB="0" anchor="ctr">
                    <a:lnL w="12700" cap="flat" cmpd="sng" algn="ctr">
                      <a:solidFill>
                        <a:schemeClr val="accent2"/>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1"/>
                    </a:solidFill>
                  </a:tcPr>
                </a:tc>
                <a:tc>
                  <a:txBody>
                    <a:bodyPr/>
                    <a:lstStyle/>
                    <a:p>
                      <a:pPr algn="ctr" fontAlgn="ctr"/>
                      <a:r>
                        <a:rPr lang="en-US" altLang="ja-JP" sz="800" b="1" i="0" u="none" strike="noStrike" dirty="0">
                          <a:solidFill>
                            <a:srgbClr val="000000"/>
                          </a:solidFill>
                          <a:effectLst/>
                          <a:latin typeface="Arial"/>
                        </a:rPr>
                        <a:t>Range</a:t>
                      </a:r>
                      <a:endParaRPr lang="en-US" sz="800" b="1" i="0" u="none" strike="noStrike" dirty="0">
                        <a:solidFill>
                          <a:srgbClr val="000000"/>
                        </a:solidFill>
                        <a:effectLst/>
                        <a:latin typeface="Arial"/>
                      </a:endParaRP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tx2"/>
                    </a:solidFill>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130.58</a:t>
                      </a:r>
                    </a:p>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a:t>
                      </a:r>
                      <a:br>
                        <a:rPr kumimoji="0" lang="en-US" sz="900" b="0" i="0" u="none" strike="noStrike" kern="1200" cap="none" spc="0" normalizeH="0" baseline="0" noProof="0" dirty="0">
                          <a:ln>
                            <a:noFill/>
                          </a:ln>
                          <a:solidFill>
                            <a:srgbClr val="000000"/>
                          </a:solidFill>
                          <a:effectLst/>
                          <a:uLnTx/>
                          <a:uFillTx/>
                          <a:latin typeface="Arial"/>
                          <a:ea typeface="+mn-ea"/>
                          <a:cs typeface="+mn-cs"/>
                        </a:rPr>
                      </a:br>
                      <a:r>
                        <a:rPr kumimoji="0" lang="en-US" sz="900" b="0" i="0" u="none" strike="noStrike" kern="1200" cap="none" spc="0" normalizeH="0" baseline="0" noProof="0" dirty="0">
                          <a:ln>
                            <a:noFill/>
                          </a:ln>
                          <a:solidFill>
                            <a:srgbClr val="000000"/>
                          </a:solidFill>
                          <a:effectLst/>
                          <a:uLnTx/>
                          <a:uFillTx/>
                          <a:latin typeface="Arial"/>
                          <a:ea typeface="+mn-ea"/>
                          <a:cs typeface="+mn-cs"/>
                        </a:rPr>
                        <a:t>151.95</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127.23</a:t>
                      </a:r>
                    </a:p>
                    <a:p>
                      <a:pPr algn="ctr" fontAlgn="ctr"/>
                      <a:r>
                        <a:rPr lang="en-US" sz="900" b="0" i="0" u="none" strike="noStrike" dirty="0">
                          <a:solidFill>
                            <a:srgbClr val="000000"/>
                          </a:solidFill>
                          <a:effectLst/>
                          <a:latin typeface="Arial"/>
                        </a:rPr>
                        <a:t>~</a:t>
                      </a:r>
                      <a:br>
                        <a:rPr lang="en-US" sz="900" b="0" i="0" u="none" strike="noStrike" dirty="0">
                          <a:solidFill>
                            <a:srgbClr val="000000"/>
                          </a:solidFill>
                          <a:effectLst/>
                          <a:latin typeface="Arial"/>
                        </a:rPr>
                      </a:br>
                      <a:r>
                        <a:rPr lang="en-US" sz="900" b="0" i="0" u="none" strike="noStrike" dirty="0">
                          <a:solidFill>
                            <a:srgbClr val="000000"/>
                          </a:solidFill>
                          <a:effectLst/>
                          <a:latin typeface="Arial"/>
                        </a:rPr>
                        <a:t>137.91</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mn-lt"/>
                        </a:rPr>
                        <a:t>130.64</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145.07</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128.00</a:t>
                      </a:r>
                    </a:p>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a:t>
                      </a:r>
                      <a:br>
                        <a:rPr kumimoji="0" lang="en-US" sz="900" b="0" i="0" u="none" strike="noStrike" kern="1200" cap="none" spc="0" normalizeH="0" baseline="0" noProof="0" dirty="0">
                          <a:ln>
                            <a:noFill/>
                          </a:ln>
                          <a:solidFill>
                            <a:srgbClr val="000000"/>
                          </a:solidFill>
                          <a:effectLst/>
                          <a:uLnTx/>
                          <a:uFillTx/>
                          <a:latin typeface="Arial"/>
                          <a:ea typeface="+mn-ea"/>
                          <a:cs typeface="+mn-cs"/>
                        </a:rPr>
                      </a:br>
                      <a:r>
                        <a:rPr kumimoji="0" lang="en-US" sz="900" b="0" i="0" u="none" strike="noStrike" kern="1200" cap="none" spc="0" normalizeH="0" baseline="0" noProof="0" dirty="0">
                          <a:ln>
                            <a:noFill/>
                          </a:ln>
                          <a:solidFill>
                            <a:srgbClr val="000000"/>
                          </a:solidFill>
                          <a:effectLst/>
                          <a:uLnTx/>
                          <a:uFillTx/>
                          <a:latin typeface="Arial"/>
                          <a:ea typeface="+mn-ea"/>
                          <a:cs typeface="+mn-cs"/>
                        </a:rPr>
                        <a:t>147.00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125.00</a:t>
                      </a:r>
                      <a:br>
                        <a:rPr kumimoji="0" lang="en-US" sz="900" b="0" i="0" u="none" strike="noStrike" kern="1200" cap="none" spc="0" normalizeH="0" baseline="0" noProof="0" dirty="0">
                          <a:ln>
                            <a:noFill/>
                          </a:ln>
                          <a:solidFill>
                            <a:srgbClr val="000000"/>
                          </a:solidFill>
                          <a:effectLst/>
                          <a:uLnTx/>
                          <a:uFillTx/>
                          <a:latin typeface="Arial"/>
                          <a:ea typeface="+mn-ea"/>
                          <a:cs typeface="+mn-cs"/>
                        </a:rPr>
                      </a:br>
                      <a:r>
                        <a:rPr kumimoji="0" lang="en-US" sz="900" b="0" i="0" u="none" strike="noStrike" kern="1200" cap="none" spc="0" normalizeH="0" baseline="0" noProof="0" dirty="0">
                          <a:ln>
                            <a:noFill/>
                          </a:ln>
                          <a:solidFill>
                            <a:srgbClr val="000000"/>
                          </a:solidFill>
                          <a:effectLst/>
                          <a:uLnTx/>
                          <a:uFillTx/>
                          <a:latin typeface="Arial"/>
                          <a:ea typeface="+mn-ea"/>
                          <a:cs typeface="+mn-cs"/>
                        </a:rPr>
                        <a:t>~</a:t>
                      </a:r>
                      <a:br>
                        <a:rPr kumimoji="0" lang="en-US" sz="900" b="0" i="0" u="none" strike="noStrike" kern="1200" cap="none" spc="0" normalizeH="0" baseline="0" noProof="0" dirty="0">
                          <a:ln>
                            <a:noFill/>
                          </a:ln>
                          <a:solidFill>
                            <a:srgbClr val="000000"/>
                          </a:solidFill>
                          <a:effectLst/>
                          <a:uLnTx/>
                          <a:uFillTx/>
                          <a:latin typeface="Arial"/>
                          <a:ea typeface="+mn-ea"/>
                          <a:cs typeface="+mn-cs"/>
                        </a:rPr>
                      </a:br>
                      <a:r>
                        <a:rPr kumimoji="0" lang="en-US" sz="900" b="0" i="0" u="none" strike="noStrike" kern="1200" cap="none" spc="0" normalizeH="0" baseline="0" noProof="0" dirty="0">
                          <a:ln>
                            <a:noFill/>
                          </a:ln>
                          <a:solidFill>
                            <a:srgbClr val="000000"/>
                          </a:solidFill>
                          <a:effectLst/>
                          <a:uLnTx/>
                          <a:uFillTx/>
                          <a:latin typeface="Arial"/>
                          <a:ea typeface="+mn-ea"/>
                          <a:cs typeface="+mn-cs"/>
                        </a:rPr>
                        <a:t>138.00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121.00</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135.00</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mn-lt"/>
                        </a:rPr>
                        <a:t>119.00</a:t>
                      </a:r>
                    </a:p>
                    <a:p>
                      <a:pPr algn="ctr" fontAlgn="ctr"/>
                      <a:r>
                        <a:rPr lang="en-US" sz="900" b="0" i="0" u="none" strike="noStrike" dirty="0">
                          <a:solidFill>
                            <a:srgbClr val="000000"/>
                          </a:solidFill>
                          <a:effectLst/>
                          <a:latin typeface="+mn-lt"/>
                        </a:rPr>
                        <a:t>~</a:t>
                      </a:r>
                    </a:p>
                    <a:p>
                      <a:pPr algn="ctr" fontAlgn="ctr"/>
                      <a:r>
                        <a:rPr lang="en-US" sz="900" b="0" i="0" u="none" strike="noStrike" dirty="0">
                          <a:solidFill>
                            <a:srgbClr val="000000"/>
                          </a:solidFill>
                          <a:effectLst/>
                          <a:latin typeface="+mn-lt"/>
                        </a:rPr>
                        <a:t>133.00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116.00</a:t>
                      </a:r>
                    </a:p>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a:t>
                      </a:r>
                    </a:p>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130.00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116.00</a:t>
                      </a:r>
                    </a:p>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a:t>
                      </a:r>
                    </a:p>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130.00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113.47</a:t>
                      </a:r>
                      <a:br>
                        <a:rPr lang="en-US" sz="900" b="0" i="0" u="none" strike="noStrike" dirty="0">
                          <a:solidFill>
                            <a:srgbClr val="000000"/>
                          </a:solidFill>
                          <a:effectLst/>
                          <a:latin typeface="Arial"/>
                        </a:rPr>
                      </a:br>
                      <a:r>
                        <a:rPr lang="en-US" sz="900" b="0" i="0" u="none" strike="noStrike" dirty="0">
                          <a:solidFill>
                            <a:srgbClr val="000000"/>
                          </a:solidFill>
                          <a:effectLst/>
                          <a:latin typeface="Arial"/>
                        </a:rPr>
                        <a:t>~</a:t>
                      </a:r>
                      <a:br>
                        <a:rPr lang="en-US" sz="900" b="0" i="0" u="none" strike="noStrike" dirty="0">
                          <a:solidFill>
                            <a:srgbClr val="000000"/>
                          </a:solidFill>
                          <a:effectLst/>
                          <a:latin typeface="Arial"/>
                        </a:rPr>
                      </a:br>
                      <a:r>
                        <a:rPr lang="en-US" sz="900" b="0" i="0" u="none" strike="noStrike" dirty="0">
                          <a:solidFill>
                            <a:srgbClr val="000000"/>
                          </a:solidFill>
                          <a:effectLst/>
                          <a:latin typeface="Arial"/>
                        </a:rPr>
                        <a:t>151.95</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125.00</a:t>
                      </a:r>
                      <a:br>
                        <a:rPr lang="en-US" sz="900" b="0" i="0" u="none" strike="noStrike" dirty="0">
                          <a:solidFill>
                            <a:srgbClr val="000000"/>
                          </a:solidFill>
                          <a:effectLst/>
                          <a:latin typeface="Arial"/>
                        </a:rPr>
                      </a:br>
                      <a:r>
                        <a:rPr lang="en-US" sz="900" b="0" i="0" u="none" strike="noStrike" dirty="0">
                          <a:solidFill>
                            <a:srgbClr val="000000"/>
                          </a:solidFill>
                          <a:effectLst/>
                          <a:latin typeface="Arial"/>
                        </a:rPr>
                        <a:t>~</a:t>
                      </a:r>
                      <a:br>
                        <a:rPr lang="en-US" sz="900" b="0" i="0" u="none" strike="noStrike" dirty="0">
                          <a:solidFill>
                            <a:srgbClr val="000000"/>
                          </a:solidFill>
                          <a:effectLst/>
                          <a:latin typeface="Arial"/>
                        </a:rPr>
                      </a:br>
                      <a:r>
                        <a:rPr lang="en-US" sz="900" b="0" i="0" u="none" strike="noStrike" dirty="0">
                          <a:solidFill>
                            <a:srgbClr val="000000"/>
                          </a:solidFill>
                          <a:effectLst/>
                          <a:latin typeface="Arial"/>
                        </a:rPr>
                        <a:t>147.00</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116.00</a:t>
                      </a:r>
                      <a:br>
                        <a:rPr lang="en-US" sz="900" b="0" i="0" u="none" strike="noStrike" dirty="0">
                          <a:solidFill>
                            <a:srgbClr val="000000"/>
                          </a:solidFill>
                          <a:effectLst/>
                          <a:latin typeface="Arial"/>
                        </a:rPr>
                      </a:br>
                      <a:r>
                        <a:rPr lang="en-US" sz="900" b="0" i="0" u="none" strike="noStrike" dirty="0">
                          <a:solidFill>
                            <a:srgbClr val="000000"/>
                          </a:solidFill>
                          <a:effectLst/>
                          <a:latin typeface="Arial"/>
                        </a:rPr>
                        <a:t>~</a:t>
                      </a:r>
                      <a:br>
                        <a:rPr lang="en-US" sz="900" b="0" i="0" u="none" strike="noStrike" dirty="0">
                          <a:solidFill>
                            <a:srgbClr val="000000"/>
                          </a:solidFill>
                          <a:effectLst/>
                          <a:latin typeface="Arial"/>
                        </a:rPr>
                      </a:br>
                      <a:r>
                        <a:rPr lang="en-US" sz="900" b="0" i="0" u="none" strike="noStrike" dirty="0">
                          <a:solidFill>
                            <a:srgbClr val="000000"/>
                          </a:solidFill>
                          <a:effectLst/>
                          <a:latin typeface="Arial"/>
                        </a:rPr>
                        <a:t>135.00</a:t>
                      </a:r>
                    </a:p>
                  </a:txBody>
                  <a:tcPr marL="42203" marR="25322" marT="0" marB="0" anchor="ctr">
                    <a:lnL w="19050" cap="flat" cmpd="sng" algn="ctr">
                      <a:solidFill>
                        <a:schemeClr val="accent6"/>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6350" cap="flat" cmpd="sng" algn="ctr">
                      <a:solidFill>
                        <a:srgbClr val="D7D5CE"/>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extLst>
                  <a:ext uri="{0D108BD9-81ED-4DB2-BD59-A6C34878D82A}">
                    <a16:rowId xmlns:a16="http://schemas.microsoft.com/office/drawing/2014/main" val="10002"/>
                  </a:ext>
                </a:extLst>
              </a:tr>
              <a:tr h="181739">
                <a:tc vMerge="1">
                  <a:txBody>
                    <a:bodyPr/>
                    <a:lstStyle/>
                    <a:p>
                      <a:endParaRPr lang="en-US"/>
                    </a:p>
                  </a:txBody>
                  <a:tcPr/>
                </a:tc>
                <a:tc>
                  <a:txBody>
                    <a:bodyPr/>
                    <a:lstStyle/>
                    <a:p>
                      <a:pPr algn="ctr" fontAlgn="ctr"/>
                      <a:r>
                        <a:rPr lang="en-US" sz="800" b="1" i="0" u="none" strike="noStrike" dirty="0">
                          <a:solidFill>
                            <a:srgbClr val="000000"/>
                          </a:solidFill>
                          <a:effectLst/>
                          <a:latin typeface="Arial"/>
                        </a:rPr>
                        <a:t>End</a:t>
                      </a:r>
                      <a:r>
                        <a:rPr lang="en-US" sz="800" b="1" i="0" u="none" strike="noStrike" baseline="0" dirty="0">
                          <a:solidFill>
                            <a:srgbClr val="000000"/>
                          </a:solidFill>
                          <a:effectLst/>
                          <a:latin typeface="Arial"/>
                        </a:rPr>
                        <a:t> of period</a:t>
                      </a:r>
                      <a:endParaRPr lang="en-US" sz="800" b="1" i="0" u="none" strike="noStrike" dirty="0">
                        <a:solidFill>
                          <a:srgbClr val="000000"/>
                        </a:solidFill>
                        <a:effectLst/>
                        <a:latin typeface="Arial"/>
                      </a:endParaRP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tx2"/>
                    </a:solidFill>
                  </a:tcPr>
                </a:tc>
                <a:tc>
                  <a:txBody>
                    <a:bodyPr/>
                    <a:lstStyle/>
                    <a:p>
                      <a:pPr algn="ctr" fontAlgn="ctr"/>
                      <a:r>
                        <a:rPr lang="en-US" sz="900" b="0" i="0" u="none" strike="noStrike" dirty="0">
                          <a:solidFill>
                            <a:srgbClr val="000000"/>
                          </a:solidFill>
                          <a:effectLst/>
                          <a:latin typeface="Arial"/>
                        </a:rPr>
                        <a:t>133.00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132.86</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144.31</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137.00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133.00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130.00</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128.00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126.00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123.00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131.12</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133.00</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123.00</a:t>
                      </a:r>
                    </a:p>
                  </a:txBody>
                  <a:tcPr marL="42203" marR="25322" marT="0" marB="0" anchor="ctr">
                    <a:lnL w="19050" cap="flat" cmpd="sng" algn="ctr">
                      <a:solidFill>
                        <a:schemeClr val="accent6"/>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10003"/>
                  </a:ext>
                </a:extLst>
              </a:tr>
              <a:tr h="570001">
                <a:tc rowSpan="2">
                  <a:txBody>
                    <a:bodyPr/>
                    <a:lstStyle/>
                    <a:p>
                      <a:pPr algn="ctr" fontAlgn="ctr"/>
                      <a:r>
                        <a:rPr lang="en-US" sz="800" b="1" i="0" u="none" strike="noStrike" dirty="0">
                          <a:solidFill>
                            <a:srgbClr val="FFFFFF"/>
                          </a:solidFill>
                          <a:effectLst/>
                          <a:latin typeface="Arial"/>
                        </a:rPr>
                        <a:t>EUR/USD</a:t>
                      </a:r>
                    </a:p>
                  </a:txBody>
                  <a:tcPr marL="42203" marR="25322" marT="0" marB="0" anchor="ctr">
                    <a:lnL w="12700" cap="flat" cmpd="sng" algn="ctr">
                      <a:solidFill>
                        <a:schemeClr val="accent2"/>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2">
                        <a:lumMod val="75000"/>
                      </a:schemeClr>
                    </a:solidFill>
                  </a:tcPr>
                </a:tc>
                <a:tc>
                  <a:txBody>
                    <a:bodyPr/>
                    <a:lstStyle/>
                    <a:p>
                      <a:pPr algn="ctr" fontAlgn="ctr"/>
                      <a:r>
                        <a:rPr lang="en-US" sz="800" b="1" i="0" u="none" strike="noStrike" dirty="0">
                          <a:solidFill>
                            <a:srgbClr val="000000"/>
                          </a:solidFill>
                          <a:effectLst/>
                          <a:latin typeface="Arial"/>
                        </a:rPr>
                        <a:t>Range</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accent2"/>
                    </a:solidFill>
                  </a:tcPr>
                </a:tc>
                <a:tc>
                  <a:txBody>
                    <a:bodyPr/>
                    <a:lstStyle/>
                    <a:p>
                      <a:pPr algn="ctr" fontAlgn="ctr"/>
                      <a:r>
                        <a:rPr lang="en-US" sz="900" b="0" i="0" u="none" strike="noStrike" dirty="0">
                          <a:solidFill>
                            <a:srgbClr val="000000"/>
                          </a:solidFill>
                          <a:effectLst/>
                          <a:latin typeface="Arial"/>
                        </a:rPr>
                        <a:t>0.9633</a:t>
                      </a:r>
                      <a:br>
                        <a:rPr lang="en-US" sz="900" b="0" i="0" u="none" strike="noStrike" dirty="0">
                          <a:solidFill>
                            <a:srgbClr val="000000"/>
                          </a:solidFill>
                          <a:effectLst/>
                          <a:latin typeface="Arial"/>
                        </a:rPr>
                      </a:br>
                      <a:r>
                        <a:rPr lang="en-US" sz="900" b="0" i="0" u="none" strike="noStrike" dirty="0">
                          <a:solidFill>
                            <a:srgbClr val="000000"/>
                          </a:solidFill>
                          <a:effectLst/>
                          <a:latin typeface="Arial"/>
                        </a:rPr>
                        <a:t>~</a:t>
                      </a:r>
                      <a:br>
                        <a:rPr lang="en-US" sz="900" b="0" i="0" u="none" strike="noStrike" dirty="0">
                          <a:solidFill>
                            <a:srgbClr val="000000"/>
                          </a:solidFill>
                          <a:effectLst/>
                          <a:latin typeface="Arial"/>
                        </a:rPr>
                      </a:br>
                      <a:r>
                        <a:rPr lang="en-US" sz="900" b="0" i="0" u="none" strike="noStrike" dirty="0">
                          <a:solidFill>
                            <a:srgbClr val="000000"/>
                          </a:solidFill>
                          <a:effectLst/>
                          <a:latin typeface="Arial"/>
                        </a:rPr>
                        <a:t>1.0735</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1.0484</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1.1033</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1.0635</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1.1095</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1.0300</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1.1300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1.0200</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1.1200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1.0100</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1.1100</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1.0000</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1.1000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1.0100</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1.1100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1.0100</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1.1100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0.9536</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1.1495</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1.0200</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1.1300</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1.0000</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1.1100</a:t>
                      </a:r>
                    </a:p>
                  </a:txBody>
                  <a:tcPr marL="42203" marR="25322" marT="0" marB="0" anchor="ctr">
                    <a:lnL w="19050" cap="flat" cmpd="sng" algn="ctr">
                      <a:solidFill>
                        <a:schemeClr val="accent6"/>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extLst>
                  <a:ext uri="{0D108BD9-81ED-4DB2-BD59-A6C34878D82A}">
                    <a16:rowId xmlns:a16="http://schemas.microsoft.com/office/drawing/2014/main" val="10004"/>
                  </a:ext>
                </a:extLst>
              </a:tr>
              <a:tr h="198262">
                <a:tc vMerge="1">
                  <a:txBody>
                    <a:bodyPr/>
                    <a:lstStyle/>
                    <a:p>
                      <a:endParaRPr lang="en-US"/>
                    </a:p>
                  </a:txBody>
                  <a:tcPr/>
                </a:tc>
                <a:tc>
                  <a:txBody>
                    <a:bodyPr/>
                    <a:lstStyle/>
                    <a:p>
                      <a:pPr algn="ctr" fontAlgn="ctr"/>
                      <a:r>
                        <a:rPr lang="en-US" sz="800" b="1" i="0" u="none" strike="noStrike" dirty="0">
                          <a:solidFill>
                            <a:srgbClr val="000000"/>
                          </a:solidFill>
                          <a:effectLst/>
                          <a:latin typeface="Arial"/>
                        </a:rPr>
                        <a:t>End</a:t>
                      </a:r>
                      <a:r>
                        <a:rPr lang="en-US" sz="800" b="1" i="0" u="none" strike="noStrike" baseline="0" dirty="0">
                          <a:solidFill>
                            <a:srgbClr val="000000"/>
                          </a:solidFill>
                          <a:effectLst/>
                          <a:latin typeface="Arial"/>
                        </a:rPr>
                        <a:t> of period</a:t>
                      </a:r>
                      <a:endParaRPr lang="en-US" sz="800" b="1" i="0" u="none" strike="noStrike" dirty="0">
                        <a:solidFill>
                          <a:srgbClr val="000000"/>
                        </a:solidFill>
                        <a:effectLst/>
                        <a:latin typeface="Arial"/>
                      </a:endParaRP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2"/>
                    </a:solidFill>
                  </a:tcPr>
                </a:tc>
                <a:tc>
                  <a:txBody>
                    <a:bodyPr/>
                    <a:lstStyle/>
                    <a:p>
                      <a:pPr algn="ctr" fontAlgn="ctr"/>
                      <a:r>
                        <a:rPr lang="en-US" sz="900" b="0" i="0" u="none" strike="noStrike" dirty="0">
                          <a:solidFill>
                            <a:srgbClr val="000000"/>
                          </a:solidFill>
                          <a:effectLst/>
                          <a:latin typeface="Arial"/>
                        </a:rPr>
                        <a:t>1.0705</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1.0839</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1.0909</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1.0700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1.0600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1.0500</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1.0500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1.0600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1.0600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mn-lt"/>
                        </a:rPr>
                        <a:t>1.0705</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1.0600</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1.0600</a:t>
                      </a:r>
                    </a:p>
                  </a:txBody>
                  <a:tcPr marL="42203" marR="25322" marT="0" marB="0" anchor="ctr">
                    <a:lnL w="19050" cap="flat" cmpd="sng" algn="ctr">
                      <a:solidFill>
                        <a:schemeClr val="accent6"/>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10005"/>
                  </a:ext>
                </a:extLst>
              </a:tr>
              <a:tr h="636087">
                <a:tc rowSpan="2">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800" b="1" i="0" u="none" strike="noStrike" dirty="0">
                          <a:solidFill>
                            <a:schemeClr val="bg1"/>
                          </a:solidFill>
                          <a:effectLst/>
                          <a:latin typeface="+mn-lt"/>
                        </a:rPr>
                        <a:t>USD/CAD</a:t>
                      </a:r>
                    </a:p>
                  </a:txBody>
                  <a:tcPr marL="42203" marR="25322" marT="0" marB="0" anchor="ctr">
                    <a:lnL w="12700" cap="flat" cmpd="sng" algn="ctr">
                      <a:solidFill>
                        <a:schemeClr val="accent2"/>
                      </a:solidFill>
                      <a:prstDash val="solid"/>
                      <a:round/>
                      <a:headEnd type="none" w="med" len="med"/>
                      <a:tailEnd type="none" w="med" len="med"/>
                    </a:lnL>
                    <a:lnR w="3175" cap="flat" cmpd="sng" algn="ctr">
                      <a:solidFill>
                        <a:schemeClr val="accent1"/>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1"/>
                    </a:solidFill>
                  </a:tcPr>
                </a:tc>
                <a:tc>
                  <a:txBody>
                    <a:bodyPr/>
                    <a:lstStyle/>
                    <a:p>
                      <a:pPr algn="ctr" fontAlgn="ctr"/>
                      <a:r>
                        <a:rPr lang="en-US" sz="800" b="1" i="0" u="none" strike="noStrike" dirty="0">
                          <a:solidFill>
                            <a:srgbClr val="000000"/>
                          </a:solidFill>
                          <a:effectLst/>
                          <a:latin typeface="Arial"/>
                        </a:rPr>
                        <a:t>Range</a:t>
                      </a:r>
                    </a:p>
                  </a:txBody>
                  <a:tcPr marL="42203" marR="25322" marT="0" marB="0" anchor="ctr">
                    <a:lnL w="3175" cap="flat" cmpd="sng" algn="ctr">
                      <a:solidFill>
                        <a:schemeClr val="accent1"/>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accent1"/>
                      </a:solidFill>
                      <a:prstDash val="solid"/>
                      <a:round/>
                      <a:headEnd type="none" w="med" len="med"/>
                      <a:tailEnd type="none" w="med" len="med"/>
                    </a:lnB>
                    <a:solidFill>
                      <a:schemeClr val="tx2"/>
                    </a:solidFill>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1.3275</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1.3885</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accent1">
                          <a:lumMod val="40000"/>
                          <a:lumOff val="60000"/>
                        </a:schemeClr>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1.3291</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1.3832</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accent1">
                          <a:lumMod val="40000"/>
                          <a:lumOff val="60000"/>
                        </a:schemeClr>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1.3151</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1.3642</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accent1">
                          <a:lumMod val="40000"/>
                          <a:lumOff val="60000"/>
                        </a:schemeClr>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1.3000</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1.4200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accent1">
                          <a:lumMod val="40000"/>
                          <a:lumOff val="60000"/>
                        </a:schemeClr>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1.3000</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1.4200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accent1">
                          <a:lumMod val="40000"/>
                          <a:lumOff val="60000"/>
                        </a:schemeClr>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1.3000</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1.4200</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accent1">
                          <a:lumMod val="40000"/>
                          <a:lumOff val="60000"/>
                        </a:schemeClr>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1.3000</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1.4200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accent1">
                          <a:lumMod val="40000"/>
                          <a:lumOff val="60000"/>
                        </a:schemeClr>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1.2800</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1.4000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accent1">
                          <a:lumMod val="40000"/>
                          <a:lumOff val="60000"/>
                        </a:schemeClr>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1.2700</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1.3800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accent1">
                          <a:lumMod val="40000"/>
                          <a:lumOff val="60000"/>
                        </a:schemeClr>
                      </a:solidFill>
                      <a:prstDash val="solid"/>
                      <a:round/>
                      <a:headEnd type="none" w="med" len="med"/>
                      <a:tailEnd type="none" w="med" len="med"/>
                    </a:lnB>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1.2477</a:t>
                      </a:r>
                    </a:p>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a:t>
                      </a:r>
                      <a:br>
                        <a:rPr kumimoji="0" lang="en-US" sz="900" b="0" i="0" u="none" strike="noStrike" kern="1200" cap="none" spc="0" normalizeH="0" baseline="0" noProof="0" dirty="0">
                          <a:ln>
                            <a:noFill/>
                          </a:ln>
                          <a:solidFill>
                            <a:srgbClr val="000000"/>
                          </a:solidFill>
                          <a:effectLst/>
                          <a:uLnTx/>
                          <a:uFillTx/>
                          <a:latin typeface="Arial"/>
                          <a:ea typeface="+mn-ea"/>
                          <a:cs typeface="+mn-cs"/>
                        </a:rPr>
                      </a:br>
                      <a:r>
                        <a:rPr lang="en-US" sz="900" b="0" i="0" u="none" strike="noStrike" dirty="0">
                          <a:solidFill>
                            <a:srgbClr val="000000"/>
                          </a:solidFill>
                          <a:effectLst/>
                          <a:latin typeface="+mn-lt"/>
                        </a:rPr>
                        <a:t>1.3885</a:t>
                      </a:r>
                      <a:endParaRPr kumimoji="0" lang="en-US" sz="900" b="0" i="0" u="none" strike="noStrike" kern="1200" cap="none" spc="0" normalizeH="0" baseline="0" noProof="0" dirty="0">
                        <a:ln>
                          <a:noFill/>
                        </a:ln>
                        <a:solidFill>
                          <a:srgbClr val="000000"/>
                        </a:solidFill>
                        <a:effectLst/>
                        <a:uLnTx/>
                        <a:uFillTx/>
                        <a:latin typeface="Arial"/>
                        <a:ea typeface="+mn-ea"/>
                        <a:cs typeface="+mn-cs"/>
                      </a:endParaRP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accent1">
                          <a:lumMod val="40000"/>
                          <a:lumOff val="60000"/>
                        </a:schemeClr>
                      </a:solidFill>
                      <a:prstDash val="solid"/>
                      <a:round/>
                      <a:headEnd type="none" w="med" len="med"/>
                      <a:tailEnd type="none" w="med" len="med"/>
                    </a:lnB>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1.3000</a:t>
                      </a:r>
                    </a:p>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a:t>
                      </a:r>
                      <a:br>
                        <a:rPr kumimoji="0" lang="en-US" sz="900" b="0" i="0" u="none" strike="noStrike" kern="1200" cap="none" spc="0" normalizeH="0" baseline="0" noProof="0" dirty="0">
                          <a:ln>
                            <a:noFill/>
                          </a:ln>
                          <a:solidFill>
                            <a:srgbClr val="000000"/>
                          </a:solidFill>
                          <a:effectLst/>
                          <a:uLnTx/>
                          <a:uFillTx/>
                          <a:latin typeface="Arial"/>
                          <a:ea typeface="+mn-ea"/>
                          <a:cs typeface="+mn-cs"/>
                        </a:rPr>
                      </a:br>
                      <a:r>
                        <a:rPr kumimoji="0" lang="en-US" sz="900" b="0" i="0" u="none" strike="noStrike" kern="1200" cap="none" spc="0" normalizeH="0" baseline="0" noProof="0" dirty="0">
                          <a:ln>
                            <a:noFill/>
                          </a:ln>
                          <a:solidFill>
                            <a:srgbClr val="000000"/>
                          </a:solidFill>
                          <a:effectLst/>
                          <a:uLnTx/>
                          <a:uFillTx/>
                          <a:latin typeface="Arial"/>
                          <a:ea typeface="+mn-ea"/>
                          <a:cs typeface="+mn-cs"/>
                        </a:rPr>
                        <a:t>1.4200</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accent1">
                          <a:lumMod val="40000"/>
                          <a:lumOff val="60000"/>
                        </a:schemeClr>
                      </a:solidFill>
                      <a:prstDash val="solid"/>
                      <a:round/>
                      <a:headEnd type="none" w="med" len="med"/>
                      <a:tailEnd type="none" w="med" len="med"/>
                    </a:lnB>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1.2700</a:t>
                      </a:r>
                    </a:p>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a:t>
                      </a:r>
                      <a:br>
                        <a:rPr kumimoji="0" lang="en-US" sz="900" b="0" i="0" u="none" strike="noStrike" kern="1200" cap="none" spc="0" normalizeH="0" baseline="0" noProof="0" dirty="0">
                          <a:ln>
                            <a:noFill/>
                          </a:ln>
                          <a:solidFill>
                            <a:srgbClr val="000000"/>
                          </a:solidFill>
                          <a:effectLst/>
                          <a:uLnTx/>
                          <a:uFillTx/>
                          <a:latin typeface="Arial"/>
                          <a:ea typeface="+mn-ea"/>
                          <a:cs typeface="+mn-cs"/>
                        </a:rPr>
                      </a:br>
                      <a:r>
                        <a:rPr kumimoji="0" lang="en-US" sz="900" b="0" i="0" u="none" strike="noStrike" kern="1200" cap="none" spc="0" normalizeH="0" baseline="0" noProof="0" dirty="0">
                          <a:ln>
                            <a:noFill/>
                          </a:ln>
                          <a:solidFill>
                            <a:srgbClr val="000000"/>
                          </a:solidFill>
                          <a:effectLst/>
                          <a:uLnTx/>
                          <a:uFillTx/>
                          <a:latin typeface="Arial"/>
                          <a:ea typeface="+mn-ea"/>
                          <a:cs typeface="+mn-cs"/>
                        </a:rPr>
                        <a:t>1.4200</a:t>
                      </a:r>
                    </a:p>
                  </a:txBody>
                  <a:tcPr marL="42203" marR="25322" marT="0" marB="0" anchor="ctr">
                    <a:lnL w="19050" cap="flat" cmpd="sng" algn="ctr">
                      <a:solidFill>
                        <a:schemeClr val="accent6"/>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accent1">
                          <a:lumMod val="40000"/>
                          <a:lumOff val="60000"/>
                        </a:schemeClr>
                      </a:solidFill>
                      <a:prstDash val="solid"/>
                      <a:round/>
                      <a:headEnd type="none" w="med" len="med"/>
                      <a:tailEnd type="none" w="med" len="med"/>
                    </a:lnB>
                  </a:tcPr>
                </a:tc>
                <a:extLst>
                  <a:ext uri="{0D108BD9-81ED-4DB2-BD59-A6C34878D82A}">
                    <a16:rowId xmlns:a16="http://schemas.microsoft.com/office/drawing/2014/main" val="10009"/>
                  </a:ext>
                </a:extLst>
              </a:tr>
              <a:tr h="249071">
                <a:tc vMerge="1">
                  <a:txBody>
                    <a:bodyPr/>
                    <a:lstStyle/>
                    <a:p>
                      <a:pPr algn="ctr" fontAlgn="ctr"/>
                      <a:endParaRPr lang="en-US" sz="900" b="1" i="0" u="none" strike="noStrike" dirty="0">
                        <a:solidFill>
                          <a:srgbClr val="FFFFFF"/>
                        </a:solidFill>
                        <a:effectLst/>
                        <a:latin typeface="Arial"/>
                      </a:endParaRPr>
                    </a:p>
                  </a:txBody>
                  <a:tcPr marL="45720" marR="27432" marT="0" marB="0" anchor="ctr">
                    <a:lnL w="12700" cap="flat" cmpd="sng" algn="ctr">
                      <a:solidFill>
                        <a:schemeClr val="accent2"/>
                      </a:solidFill>
                      <a:prstDash val="solid"/>
                      <a:round/>
                      <a:headEnd type="none" w="med" len="med"/>
                      <a:tailEnd type="none" w="med" len="med"/>
                    </a:lnL>
                    <a:lnR w="3175" cap="flat" cmpd="sng" algn="ctr">
                      <a:solidFill>
                        <a:schemeClr val="accent1">
                          <a:lumMod val="40000"/>
                          <a:lumOff val="60000"/>
                        </a:schemeClr>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1">
                        <a:lumMod val="40000"/>
                        <a:lumOff val="60000"/>
                      </a:schemeClr>
                    </a:solidFill>
                  </a:tcPr>
                </a:tc>
                <a:tc>
                  <a:txBody>
                    <a:bodyPr/>
                    <a:lstStyle/>
                    <a:p>
                      <a:pPr algn="ctr" fontAlgn="ctr"/>
                      <a:r>
                        <a:rPr lang="en-US" sz="800" b="1" i="0" u="none" strike="noStrike" dirty="0">
                          <a:solidFill>
                            <a:srgbClr val="000000"/>
                          </a:solidFill>
                          <a:effectLst/>
                          <a:latin typeface="Arial"/>
                        </a:rPr>
                        <a:t>End</a:t>
                      </a:r>
                      <a:r>
                        <a:rPr lang="en-US" sz="800" b="1" i="0" u="none" strike="noStrike" baseline="0" dirty="0">
                          <a:solidFill>
                            <a:srgbClr val="000000"/>
                          </a:solidFill>
                          <a:effectLst/>
                          <a:latin typeface="Arial"/>
                        </a:rPr>
                        <a:t> of period</a:t>
                      </a:r>
                      <a:endParaRPr lang="en-US" sz="800" b="1" i="0" u="none" strike="noStrike" dirty="0">
                        <a:solidFill>
                          <a:srgbClr val="000000"/>
                        </a:solidFill>
                        <a:effectLst/>
                        <a:latin typeface="Arial"/>
                      </a:endParaRPr>
                    </a:p>
                  </a:txBody>
                  <a:tcPr marL="42203" marR="25322" marT="0" marB="0" anchor="ctr">
                    <a:lnL w="3175" cap="flat" cmpd="sng" algn="ctr">
                      <a:solidFill>
                        <a:schemeClr val="accent1"/>
                      </a:solidFill>
                      <a:prstDash val="solid"/>
                      <a:round/>
                      <a:headEnd type="none" w="med" len="med"/>
                      <a:tailEnd type="none" w="med" len="med"/>
                    </a:lnL>
                    <a:lnR w="6350" cap="flat" cmpd="sng" algn="ctr">
                      <a:solidFill>
                        <a:srgbClr val="D7D5CE"/>
                      </a:solidFill>
                      <a:prstDash val="solid"/>
                      <a:round/>
                      <a:headEnd type="none" w="med" len="med"/>
                      <a:tailEnd type="none" w="med" len="med"/>
                    </a:lnR>
                    <a:lnT w="3175" cap="flat" cmpd="sng" algn="ctr">
                      <a:solidFill>
                        <a:schemeClr val="accent1"/>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tx2"/>
                    </a:solidFill>
                  </a:tcPr>
                </a:tc>
                <a:tc>
                  <a:txBody>
                    <a:bodyPr/>
                    <a:lstStyle/>
                    <a:p>
                      <a:pPr algn="ctr" fontAlgn="ctr"/>
                      <a:r>
                        <a:rPr lang="en-US" sz="900" b="0" i="0" u="none" strike="noStrike" dirty="0">
                          <a:solidFill>
                            <a:srgbClr val="000000"/>
                          </a:solidFill>
                          <a:effectLst/>
                          <a:latin typeface="Arial"/>
                        </a:rPr>
                        <a:t>1.3554</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3175" cap="flat" cmpd="sng" algn="ctr">
                      <a:solidFill>
                        <a:schemeClr val="accent1">
                          <a:lumMod val="40000"/>
                          <a:lumOff val="60000"/>
                        </a:schemeClr>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1.3516</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3175" cap="flat" cmpd="sng" algn="ctr">
                      <a:solidFill>
                        <a:schemeClr val="accent1">
                          <a:lumMod val="40000"/>
                          <a:lumOff val="60000"/>
                        </a:schemeClr>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1.3242</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3175" cap="flat" cmpd="sng" algn="ctr">
                      <a:solidFill>
                        <a:schemeClr val="accent1">
                          <a:lumMod val="40000"/>
                          <a:lumOff val="60000"/>
                        </a:schemeClr>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1.3500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3175" cap="flat" cmpd="sng" algn="ctr">
                      <a:solidFill>
                        <a:schemeClr val="accent1">
                          <a:lumMod val="40000"/>
                          <a:lumOff val="60000"/>
                        </a:schemeClr>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1.3600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3175" cap="flat" cmpd="sng" algn="ctr">
                      <a:solidFill>
                        <a:schemeClr val="accent1">
                          <a:lumMod val="40000"/>
                          <a:lumOff val="60000"/>
                        </a:schemeClr>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1.3500</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3175" cap="flat" cmpd="sng" algn="ctr">
                      <a:solidFill>
                        <a:schemeClr val="accent1">
                          <a:lumMod val="40000"/>
                          <a:lumOff val="60000"/>
                        </a:schemeClr>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1.3500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3175" cap="flat" cmpd="sng" algn="ctr">
                      <a:solidFill>
                        <a:schemeClr val="accent1">
                          <a:lumMod val="40000"/>
                          <a:lumOff val="60000"/>
                        </a:schemeClr>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1.3400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3175" cap="flat" cmpd="sng" algn="ctr">
                      <a:solidFill>
                        <a:schemeClr val="accent1">
                          <a:lumMod val="40000"/>
                          <a:lumOff val="60000"/>
                        </a:schemeClr>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1.3300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3175" cap="flat" cmpd="sng" algn="ctr">
                      <a:solidFill>
                        <a:schemeClr val="accent1">
                          <a:lumMod val="40000"/>
                          <a:lumOff val="60000"/>
                        </a:schemeClr>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mn-lt"/>
                        </a:rPr>
                        <a:t>1.3554</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3175" cap="flat" cmpd="sng" algn="ctr">
                      <a:solidFill>
                        <a:schemeClr val="accent1">
                          <a:lumMod val="40000"/>
                          <a:lumOff val="60000"/>
                        </a:schemeClr>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1.3600</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3175" cap="flat" cmpd="sng" algn="ctr">
                      <a:solidFill>
                        <a:schemeClr val="accent1">
                          <a:lumMod val="40000"/>
                          <a:lumOff val="60000"/>
                        </a:schemeClr>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1.3300</a:t>
                      </a:r>
                    </a:p>
                  </a:txBody>
                  <a:tcPr marL="42203" marR="25322" marT="0" marB="0" anchor="ctr">
                    <a:lnL w="19050" cap="flat" cmpd="sng" algn="ctr">
                      <a:solidFill>
                        <a:schemeClr val="accent6"/>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3175" cap="flat" cmpd="sng" algn="ctr">
                      <a:solidFill>
                        <a:schemeClr val="accent1">
                          <a:lumMod val="40000"/>
                          <a:lumOff val="60000"/>
                        </a:schemeClr>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10010"/>
                  </a:ext>
                </a:extLst>
              </a:tr>
              <a:tr h="667883">
                <a:tc rowSpan="2">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800" b="1" i="0" u="none" strike="noStrike" dirty="0">
                          <a:solidFill>
                            <a:schemeClr val="bg1"/>
                          </a:solidFill>
                          <a:effectLst/>
                          <a:latin typeface="+mn-lt"/>
                        </a:rPr>
                        <a:t>CAD/JPY</a:t>
                      </a:r>
                    </a:p>
                  </a:txBody>
                  <a:tcPr marL="42203" marR="25322" marT="0" marB="0" anchor="ctr">
                    <a:lnL w="12700" cap="flat" cmpd="sng" algn="ctr">
                      <a:solidFill>
                        <a:schemeClr val="accent2"/>
                      </a:solidFill>
                      <a:prstDash val="solid"/>
                      <a:round/>
                      <a:headEnd type="none" w="med" len="med"/>
                      <a:tailEnd type="none" w="med" len="med"/>
                    </a:lnL>
                    <a:lnR w="3175" cap="flat" cmpd="sng" algn="ctr">
                      <a:solidFill>
                        <a:schemeClr val="accent1"/>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2">
                        <a:lumMod val="75000"/>
                      </a:schemeClr>
                    </a:solidFill>
                  </a:tcPr>
                </a:tc>
                <a:tc>
                  <a:txBody>
                    <a:bodyPr/>
                    <a:lstStyle/>
                    <a:p>
                      <a:pPr algn="ctr" fontAlgn="ctr"/>
                      <a:r>
                        <a:rPr lang="en-US" sz="800" b="1" i="0" u="none" strike="noStrike" dirty="0">
                          <a:solidFill>
                            <a:srgbClr val="000000"/>
                          </a:solidFill>
                          <a:effectLst/>
                          <a:latin typeface="Arial"/>
                        </a:rPr>
                        <a:t>Range</a:t>
                      </a:r>
                    </a:p>
                  </a:txBody>
                  <a:tcPr marL="42203" marR="25322" marT="0" marB="0" anchor="ctr">
                    <a:lnL w="3175" cap="flat" cmpd="sng" algn="ctr">
                      <a:solidFill>
                        <a:schemeClr val="accent1"/>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tx2"/>
                      </a:solidFill>
                      <a:prstDash val="solid"/>
                      <a:round/>
                      <a:headEnd type="none" w="med" len="med"/>
                      <a:tailEnd type="none" w="med" len="med"/>
                    </a:lnB>
                    <a:solidFill>
                      <a:schemeClr val="accent2"/>
                    </a:solidFill>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96.76</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109.11</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tx2"/>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95.13</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100.59</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tx2"/>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97.54</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109.21</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tx2"/>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95.00</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108.00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tx2"/>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91.00</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103.00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tx2"/>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90.00</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102.00</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tx2"/>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88.00</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100.00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tx2"/>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88.00</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100.00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tx2"/>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85.00</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98.00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tx2"/>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89.77</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110.06</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tx2"/>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91.00</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109.21</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tx2"/>
                      </a:solidFill>
                      <a:prstDash val="solid"/>
                      <a:round/>
                      <a:headEnd type="none" w="med" len="med"/>
                      <a:tailEnd type="none" w="med" len="med"/>
                    </a:lnB>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85.00</a:t>
                      </a:r>
                    </a:p>
                    <a:p>
                      <a:pPr marL="0" marR="0" indent="0" algn="ctr" defTabSz="457200" rtl="0" eaLnBrk="1" fontAlgn="ctr"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mn-lt"/>
                        </a:rPr>
                        <a:t>~</a:t>
                      </a:r>
                      <a:br>
                        <a:rPr lang="en-US" sz="900" b="0" i="0" u="none" strike="noStrike" dirty="0">
                          <a:solidFill>
                            <a:srgbClr val="000000"/>
                          </a:solidFill>
                          <a:effectLst/>
                          <a:latin typeface="+mn-lt"/>
                        </a:rPr>
                      </a:br>
                      <a:r>
                        <a:rPr lang="en-US" sz="900" b="0" i="0" u="none" strike="noStrike" dirty="0">
                          <a:solidFill>
                            <a:srgbClr val="000000"/>
                          </a:solidFill>
                          <a:effectLst/>
                          <a:latin typeface="+mn-lt"/>
                        </a:rPr>
                        <a:t>102.00</a:t>
                      </a:r>
                    </a:p>
                  </a:txBody>
                  <a:tcPr marL="42203" marR="25322" marT="0" marB="0" anchor="ctr">
                    <a:lnL w="19050" cap="flat" cmpd="sng" algn="ctr">
                      <a:solidFill>
                        <a:schemeClr val="accent6"/>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3175"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11"/>
                  </a:ext>
                </a:extLst>
              </a:tr>
              <a:tr h="249071">
                <a:tc vMerge="1">
                  <a:txBody>
                    <a:bodyPr/>
                    <a:lstStyle/>
                    <a:p>
                      <a:pPr algn="ctr" fontAlgn="ctr"/>
                      <a:endParaRPr lang="en-US" sz="900" b="1" i="0" u="none" strike="noStrike" dirty="0">
                        <a:solidFill>
                          <a:srgbClr val="FFFFFF"/>
                        </a:solidFill>
                        <a:effectLst/>
                        <a:latin typeface="Arial"/>
                      </a:endParaRPr>
                    </a:p>
                  </a:txBody>
                  <a:tcPr marL="45720" marR="27432" marT="0" marB="0" anchor="ctr">
                    <a:lnL w="12700" cap="flat" cmpd="sng" algn="ctr">
                      <a:solidFill>
                        <a:schemeClr val="accent2"/>
                      </a:solidFill>
                      <a:prstDash val="solid"/>
                      <a:round/>
                      <a:headEnd type="none" w="med" len="med"/>
                      <a:tailEnd type="none" w="med" len="med"/>
                    </a:lnL>
                    <a:lnR w="3175" cap="flat" cmpd="sng" algn="ctr">
                      <a:solidFill>
                        <a:schemeClr val="accent1"/>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1">
                        <a:lumMod val="40000"/>
                        <a:lumOff val="60000"/>
                      </a:schemeClr>
                    </a:solidFill>
                  </a:tcPr>
                </a:tc>
                <a:tc>
                  <a:txBody>
                    <a:bodyPr/>
                    <a:lstStyle/>
                    <a:p>
                      <a:pPr algn="ctr" fontAlgn="ctr"/>
                      <a:r>
                        <a:rPr lang="en-US" sz="800" b="1" i="0" u="none" strike="noStrike" dirty="0">
                          <a:solidFill>
                            <a:srgbClr val="000000"/>
                          </a:solidFill>
                          <a:effectLst/>
                          <a:latin typeface="Arial"/>
                        </a:rPr>
                        <a:t>End of period</a:t>
                      </a:r>
                    </a:p>
                  </a:txBody>
                  <a:tcPr marL="42203" marR="25322" marT="0" marB="0" anchor="ctr">
                    <a:lnL w="3175" cap="flat" cmpd="sng" algn="ctr">
                      <a:solidFill>
                        <a:schemeClr val="accent1"/>
                      </a:solidFill>
                      <a:prstDash val="solid"/>
                      <a:round/>
                      <a:headEnd type="none" w="med" len="med"/>
                      <a:tailEnd type="none" w="med" len="med"/>
                    </a:lnL>
                    <a:lnR w="6350" cap="flat" cmpd="sng" algn="ctr">
                      <a:solidFill>
                        <a:srgbClr val="D7D5CE"/>
                      </a:solidFill>
                      <a:prstDash val="solid"/>
                      <a:round/>
                      <a:headEnd type="none" w="med" len="med"/>
                      <a:tailEnd type="none" w="med" len="med"/>
                    </a:lnR>
                    <a:lnT w="3175" cap="flat" cmpd="sng" algn="ctr">
                      <a:solidFill>
                        <a:schemeClr val="tx2"/>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2"/>
                    </a:solidFill>
                  </a:tcPr>
                </a:tc>
                <a:tc>
                  <a:txBody>
                    <a:bodyPr/>
                    <a:lstStyle/>
                    <a:p>
                      <a:pPr algn="ctr" fontAlgn="ctr"/>
                      <a:r>
                        <a:rPr lang="en-US" sz="900" b="0" i="0" u="none" strike="noStrike" dirty="0">
                          <a:solidFill>
                            <a:srgbClr val="000000"/>
                          </a:solidFill>
                          <a:effectLst/>
                          <a:latin typeface="Arial"/>
                        </a:rPr>
                        <a:t>96.76</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3175" cap="flat" cmpd="sng" algn="ctr">
                      <a:solidFill>
                        <a:schemeClr val="tx2"/>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98.28</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3175" cap="flat" cmpd="sng" algn="ctr">
                      <a:solidFill>
                        <a:schemeClr val="tx2"/>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109.04</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3175" cap="flat" cmpd="sng" algn="ctr">
                      <a:solidFill>
                        <a:schemeClr val="tx2"/>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101.48</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3175" cap="flat" cmpd="sng" algn="ctr">
                      <a:solidFill>
                        <a:schemeClr val="tx2"/>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97.80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3175" cap="flat" cmpd="sng" algn="ctr">
                      <a:solidFill>
                        <a:schemeClr val="tx2"/>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96.30</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3175" cap="flat" cmpd="sng" algn="ctr">
                      <a:solidFill>
                        <a:schemeClr val="tx2"/>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94.81</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3175" cap="flat" cmpd="sng" algn="ctr">
                      <a:solidFill>
                        <a:schemeClr val="tx2"/>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94.03</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3175" cap="flat" cmpd="sng" algn="ctr">
                      <a:solidFill>
                        <a:schemeClr val="tx2"/>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92.48</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3175" cap="flat" cmpd="sng" algn="ctr">
                      <a:solidFill>
                        <a:schemeClr val="tx2"/>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96.76</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3175" cap="flat" cmpd="sng" algn="ctr">
                      <a:solidFill>
                        <a:schemeClr val="tx2"/>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97.80</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3175" cap="flat" cmpd="sng" algn="ctr">
                      <a:solidFill>
                        <a:schemeClr val="tx2"/>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92.48</a:t>
                      </a:r>
                    </a:p>
                  </a:txBody>
                  <a:tcPr marL="42203" marR="25322" marT="0" marB="0" anchor="ctr">
                    <a:lnL w="19050" cap="flat" cmpd="sng" algn="ctr">
                      <a:solidFill>
                        <a:schemeClr val="accent6"/>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3175" cap="flat" cmpd="sng" algn="ctr">
                      <a:solidFill>
                        <a:schemeClr val="tx2"/>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10012"/>
                  </a:ext>
                </a:extLst>
              </a:tr>
              <a:tr h="535711">
                <a:tc rowSpan="2">
                  <a:txBody>
                    <a:bodyPr/>
                    <a:lstStyle/>
                    <a:p>
                      <a:pPr algn="ctr" fontAlgn="ctr"/>
                      <a:r>
                        <a:rPr lang="en-US" sz="800" b="1" i="0" u="none" strike="noStrike" dirty="0">
                          <a:solidFill>
                            <a:srgbClr val="FFFFFF"/>
                          </a:solidFill>
                          <a:effectLst/>
                          <a:latin typeface="Arial"/>
                        </a:rPr>
                        <a:t>EUR/JPY</a:t>
                      </a:r>
                    </a:p>
                  </a:txBody>
                  <a:tcPr marL="42203" marR="25322" marT="0" marB="0" anchor="ctr">
                    <a:lnL w="12700" cap="flat" cmpd="sng" algn="ctr">
                      <a:solidFill>
                        <a:schemeClr val="accent2"/>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accent1"/>
                    </a:solidFill>
                  </a:tcPr>
                </a:tc>
                <a:tc>
                  <a:txBody>
                    <a:bodyPr/>
                    <a:lstStyle/>
                    <a:p>
                      <a:pPr algn="ctr" fontAlgn="ctr"/>
                      <a:r>
                        <a:rPr lang="en-US" sz="800" b="1" i="0" u="none" strike="noStrike" dirty="0">
                          <a:solidFill>
                            <a:srgbClr val="000000"/>
                          </a:solidFill>
                          <a:effectLst/>
                          <a:latin typeface="Arial"/>
                        </a:rPr>
                        <a:t>Range</a:t>
                      </a:r>
                      <a:r>
                        <a:rPr lang="en-US" sz="800" b="1" i="0" u="none" strike="noStrike" baseline="0" dirty="0">
                          <a:solidFill>
                            <a:srgbClr val="000000"/>
                          </a:solidFill>
                          <a:effectLst/>
                          <a:latin typeface="Arial"/>
                        </a:rPr>
                        <a:t> </a:t>
                      </a:r>
                      <a:endParaRPr lang="en-US" sz="800" b="1" i="0" u="none" strike="noStrike" dirty="0">
                        <a:solidFill>
                          <a:srgbClr val="000000"/>
                        </a:solidFill>
                        <a:effectLst/>
                        <a:latin typeface="Arial"/>
                      </a:endParaRP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solidFill>
                      <a:schemeClr val="tx2"/>
                    </a:solidFill>
                  </a:tcPr>
                </a:tc>
                <a:tc>
                  <a:txBody>
                    <a:bodyPr/>
                    <a:lstStyle/>
                    <a:p>
                      <a:pPr algn="ctr" fontAlgn="ctr"/>
                      <a:r>
                        <a:rPr lang="en-US" sz="900" b="0" i="0" u="none" strike="noStrike" dirty="0">
                          <a:solidFill>
                            <a:srgbClr val="000000"/>
                          </a:solidFill>
                          <a:effectLst/>
                          <a:latin typeface="Arial"/>
                        </a:rPr>
                        <a:t>138.81</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148.40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138.19</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145.67</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143.12</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157.92</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144.00</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158.00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136.00</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150.00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131.00</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145.00</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128.00</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142.00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126.00</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140.00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123.00</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137.00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124.40</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148.40</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136.00</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158.00</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123.00</a:t>
                      </a:r>
                    </a:p>
                    <a:p>
                      <a:pPr algn="ctr" fontAlgn="ctr"/>
                      <a:r>
                        <a:rPr lang="en-US" sz="900" b="0" i="0" u="none" strike="noStrike" dirty="0">
                          <a:solidFill>
                            <a:srgbClr val="000000"/>
                          </a:solidFill>
                          <a:effectLst/>
                          <a:latin typeface="Arial"/>
                        </a:rPr>
                        <a:t>~</a:t>
                      </a:r>
                    </a:p>
                    <a:p>
                      <a:pPr algn="ctr" fontAlgn="ctr"/>
                      <a:r>
                        <a:rPr lang="en-US" sz="900" b="0" i="0" u="none" strike="noStrike" dirty="0">
                          <a:solidFill>
                            <a:srgbClr val="000000"/>
                          </a:solidFill>
                          <a:effectLst/>
                          <a:latin typeface="Arial"/>
                        </a:rPr>
                        <a:t>145.00</a:t>
                      </a:r>
                    </a:p>
                  </a:txBody>
                  <a:tcPr marL="42203" marR="25322" marT="0" marB="0" anchor="ctr">
                    <a:lnL w="19050" cap="flat" cmpd="sng" algn="ctr">
                      <a:solidFill>
                        <a:schemeClr val="accent6"/>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6350" cap="flat" cmpd="sng" algn="ctr">
                      <a:solidFill>
                        <a:srgbClr val="D7D5CE"/>
                      </a:solidFill>
                      <a:prstDash val="solid"/>
                      <a:round/>
                      <a:headEnd type="none" w="med" len="med"/>
                      <a:tailEnd type="none" w="med" len="med"/>
                    </a:lnB>
                  </a:tcPr>
                </a:tc>
                <a:extLst>
                  <a:ext uri="{0D108BD9-81ED-4DB2-BD59-A6C34878D82A}">
                    <a16:rowId xmlns:a16="http://schemas.microsoft.com/office/drawing/2014/main" val="10006"/>
                  </a:ext>
                </a:extLst>
              </a:tr>
              <a:tr h="249071">
                <a:tc vMerge="1">
                  <a:txBody>
                    <a:bodyPr/>
                    <a:lstStyle/>
                    <a:p>
                      <a:endParaRPr lang="en-US"/>
                    </a:p>
                  </a:txBody>
                  <a:tcPr/>
                </a:tc>
                <a:tc>
                  <a:txBody>
                    <a:bodyPr/>
                    <a:lstStyle/>
                    <a:p>
                      <a:pPr algn="ctr" fontAlgn="ctr"/>
                      <a:r>
                        <a:rPr lang="en-US" sz="800" b="1" i="0" u="none" strike="noStrike" dirty="0">
                          <a:solidFill>
                            <a:srgbClr val="000000"/>
                          </a:solidFill>
                          <a:effectLst/>
                          <a:latin typeface="Arial"/>
                        </a:rPr>
                        <a:t>End</a:t>
                      </a:r>
                      <a:r>
                        <a:rPr lang="en-US" sz="800" b="1" i="0" u="none" strike="noStrike" baseline="0" dirty="0">
                          <a:solidFill>
                            <a:srgbClr val="000000"/>
                          </a:solidFill>
                          <a:effectLst/>
                          <a:latin typeface="Arial"/>
                        </a:rPr>
                        <a:t> of period</a:t>
                      </a:r>
                      <a:endParaRPr lang="en-US" sz="800" b="1" i="0" u="none" strike="noStrike" dirty="0">
                        <a:solidFill>
                          <a:srgbClr val="000000"/>
                        </a:solidFill>
                        <a:effectLst/>
                        <a:latin typeface="Arial"/>
                      </a:endParaRP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solidFill>
                      <a:schemeClr val="tx2"/>
                    </a:solidFill>
                  </a:tcPr>
                </a:tc>
                <a:tc>
                  <a:txBody>
                    <a:bodyPr/>
                    <a:lstStyle/>
                    <a:p>
                      <a:pPr algn="ctr" fontAlgn="ctr"/>
                      <a:r>
                        <a:rPr lang="en-US" sz="900" b="0" i="0" u="none" strike="noStrike" dirty="0">
                          <a:solidFill>
                            <a:srgbClr val="000000"/>
                          </a:solidFill>
                          <a:effectLst/>
                          <a:latin typeface="Arial"/>
                        </a:rPr>
                        <a:t>140.41</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144.01</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157.44</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146.59</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140.98</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136.50</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134.40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mn-lt"/>
                        </a:rPr>
                        <a:t>133.56</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130.38</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140.41</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mn-lt"/>
                        </a:rPr>
                        <a:t>140.98</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mn-lt"/>
                        </a:rPr>
                        <a:t>130.38</a:t>
                      </a:r>
                    </a:p>
                  </a:txBody>
                  <a:tcPr marL="42203" marR="25322" marT="0" marB="0" anchor="ctr">
                    <a:lnL w="19050" cap="flat" cmpd="sng" algn="ctr">
                      <a:solidFill>
                        <a:schemeClr val="accent6"/>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6350" cap="flat" cmpd="sng" algn="ctr">
                      <a:solidFill>
                        <a:srgbClr val="D7D5CE"/>
                      </a:solidFill>
                      <a:prstDash val="solid"/>
                      <a:round/>
                      <a:headEnd type="none" w="med" len="med"/>
                      <a:tailEnd type="none" w="med" len="med"/>
                    </a:lnT>
                    <a:lnB w="19050"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10007"/>
                  </a:ext>
                </a:extLst>
              </a:tr>
              <a:tr h="297392">
                <a:tc gridSpan="2">
                  <a:txBody>
                    <a:bodyPr/>
                    <a:lstStyle/>
                    <a:p>
                      <a:pPr algn="ctr" fontAlgn="ctr"/>
                      <a:r>
                        <a:rPr lang="en-US" sz="800" b="1" i="0" u="none" strike="noStrike" dirty="0">
                          <a:solidFill>
                            <a:srgbClr val="FFFFFF"/>
                          </a:solidFill>
                          <a:effectLst/>
                          <a:latin typeface="Arial"/>
                        </a:rPr>
                        <a:t>Oil price (WTI futures)</a:t>
                      </a:r>
                    </a:p>
                  </a:txBody>
                  <a:tcPr marL="42203" marR="25322" marT="0" marB="0" anchor="ctr">
                    <a:lnL w="12700" cap="flat" cmpd="sng" algn="ctr">
                      <a:solidFill>
                        <a:schemeClr val="accent2"/>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lumMod val="75000"/>
                      </a:schemeClr>
                    </a:solidFill>
                  </a:tcPr>
                </a:tc>
                <a:tc hMerge="1">
                  <a:txBody>
                    <a:bodyPr/>
                    <a:lstStyle/>
                    <a:p>
                      <a:endParaRPr lang="en-US"/>
                    </a:p>
                  </a:txBody>
                  <a:tcPr/>
                </a:tc>
                <a:tc>
                  <a:txBody>
                    <a:bodyPr/>
                    <a:lstStyle/>
                    <a:p>
                      <a:pPr algn="ctr" fontAlgn="ctr"/>
                      <a:r>
                        <a:rPr lang="en-US" sz="900" b="0" i="0" u="none" strike="noStrike" dirty="0">
                          <a:solidFill>
                            <a:srgbClr val="000000"/>
                          </a:solidFill>
                          <a:effectLst/>
                          <a:latin typeface="Arial"/>
                        </a:rPr>
                        <a:t>82.64</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75.99</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73.58</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75.00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80.00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80.00</a:t>
                      </a:r>
                    </a:p>
                  </a:txBody>
                  <a:tcPr marL="42203" marR="25322" marT="0" marB="0" anchor="ctr">
                    <a:lnL w="19050" cap="flat" cmpd="sng" algn="ctr">
                      <a:solidFill>
                        <a:schemeClr val="accent6"/>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75.00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77.00</a:t>
                      </a:r>
                    </a:p>
                  </a:txBody>
                  <a:tcPr marL="42203" marR="25322" marT="0" marB="0" anchor="ctr">
                    <a:lnL w="6350" cap="flat" cmpd="sng" algn="ctr">
                      <a:solidFill>
                        <a:srgbClr val="D7D5CE"/>
                      </a:solidFill>
                      <a:prstDash val="solid"/>
                      <a:round/>
                      <a:headEnd type="none" w="med" len="med"/>
                      <a:tailEnd type="none" w="med" len="med"/>
                    </a:lnL>
                    <a:lnR w="6350" cap="flat" cmpd="sng" algn="ctr">
                      <a:solidFill>
                        <a:srgbClr val="D7D5CE"/>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78.00</a:t>
                      </a:r>
                    </a:p>
                  </a:txBody>
                  <a:tcPr marL="42203" marR="25322" marT="0" marB="0" anchor="ctr">
                    <a:lnL w="6350" cap="flat" cmpd="sng" algn="ctr">
                      <a:solidFill>
                        <a:srgbClr val="D7D5CE"/>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98.74</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76.37</a:t>
                      </a:r>
                    </a:p>
                  </a:txBody>
                  <a:tcPr marL="42203" marR="25322" marT="0" marB="0" anchor="ctr">
                    <a:lnL w="19050" cap="flat" cmpd="sng" algn="ctr">
                      <a:solidFill>
                        <a:schemeClr val="accent6"/>
                      </a:solidFill>
                      <a:prstDash val="solid"/>
                      <a:round/>
                      <a:headEnd type="none" w="med" len="med"/>
                      <a:tailEnd type="none" w="med" len="med"/>
                    </a:lnL>
                    <a:lnR w="19050" cap="flat" cmpd="sng" algn="ctr">
                      <a:solidFill>
                        <a:schemeClr val="accent6"/>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ctr" fontAlgn="ctr"/>
                      <a:r>
                        <a:rPr lang="en-US" sz="900" b="0" i="0" u="none" strike="noStrike" dirty="0">
                          <a:solidFill>
                            <a:srgbClr val="000000"/>
                          </a:solidFill>
                          <a:effectLst/>
                          <a:latin typeface="Arial"/>
                        </a:rPr>
                        <a:t>77.50</a:t>
                      </a:r>
                    </a:p>
                  </a:txBody>
                  <a:tcPr marL="42203" marR="25322" marT="0" marB="0" anchor="ctr">
                    <a:lnL w="19050" cap="flat" cmpd="sng" algn="ctr">
                      <a:solidFill>
                        <a:schemeClr val="accent6"/>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9050" cap="flat" cmpd="sng" algn="ctr">
                      <a:solidFill>
                        <a:schemeClr val="accent6"/>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5" name="Text Placeholder 3">
            <a:extLst>
              <a:ext uri="{FF2B5EF4-FFF2-40B4-BE49-F238E27FC236}">
                <a16:creationId xmlns:a16="http://schemas.microsoft.com/office/drawing/2014/main" id="{01453D23-83EC-4D9A-A489-787384DD736E}"/>
              </a:ext>
            </a:extLst>
          </p:cNvPr>
          <p:cNvSpPr>
            <a:spLocks noGrp="1"/>
          </p:cNvSpPr>
          <p:nvPr>
            <p:ph type="body" sz="quarter" idx="21"/>
          </p:nvPr>
        </p:nvSpPr>
        <p:spPr>
          <a:xfrm>
            <a:off x="799115" y="6302739"/>
            <a:ext cx="7140133" cy="451382"/>
          </a:xfrm>
        </p:spPr>
        <p:txBody>
          <a:bodyPr/>
          <a:lstStyle/>
          <a:p>
            <a:r>
              <a:rPr lang="en-US" altLang="ja-JP" dirty="0"/>
              <a:t>Source:	SMBC</a:t>
            </a:r>
          </a:p>
        </p:txBody>
      </p:sp>
    </p:spTree>
    <p:extLst>
      <p:ext uri="{BB962C8B-B14F-4D97-AF65-F5344CB8AC3E}">
        <p14:creationId xmlns:p14="http://schemas.microsoft.com/office/powerpoint/2010/main" val="2008309885"/>
      </p:ext>
    </p:extLst>
  </p:cSld>
  <p:clrMapOvr>
    <a:masterClrMapping/>
  </p:clrMapOvr>
</p:sld>
</file>

<file path=ppt/theme/theme1.xml><?xml version="1.0" encoding="utf-8"?>
<a:theme xmlns:a="http://schemas.openxmlformats.org/drawingml/2006/main" name="smbc_guidelines">
  <a:themeElements>
    <a:clrScheme name="SMBC Color Palette">
      <a:dk1>
        <a:srgbClr val="000000"/>
      </a:dk1>
      <a:lt1>
        <a:srgbClr val="FFFFFF"/>
      </a:lt1>
      <a:dk2>
        <a:srgbClr val="E4EAE8"/>
      </a:dk2>
      <a:lt2>
        <a:srgbClr val="CFE7EE"/>
      </a:lt2>
      <a:accent1>
        <a:srgbClr val="7A988D"/>
      </a:accent1>
      <a:accent2>
        <a:srgbClr val="D7D5CE"/>
      </a:accent2>
      <a:accent3>
        <a:srgbClr val="9B845A"/>
      </a:accent3>
      <a:accent4>
        <a:srgbClr val="DDBD6E"/>
      </a:accent4>
      <a:accent5>
        <a:srgbClr val="317589"/>
      </a:accent5>
      <a:accent6>
        <a:srgbClr val="7F7F7F"/>
      </a:accent6>
      <a:hlink>
        <a:srgbClr val="0000FF"/>
      </a:hlink>
      <a:folHlink>
        <a:srgbClr val="8CDF79"/>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ADADAD"/>
        </a:solidFill>
        <a:ln>
          <a:noFill/>
        </a:ln>
        <a:effectLst/>
      </a:spPr>
      <a:bodyPr lIns="0" tIns="0" rIns="0" bIns="0" rtlCol="0" anchor="t" anchorCtr="0"/>
      <a:lstStyle>
        <a:defPPr algn="ctr">
          <a:defRPr/>
        </a:defPPr>
      </a:lstStyle>
      <a:style>
        <a:lnRef idx="1">
          <a:schemeClr val="accent1"/>
        </a:lnRef>
        <a:fillRef idx="3">
          <a:schemeClr val="accent1"/>
        </a:fillRef>
        <a:effectRef idx="2">
          <a:schemeClr val="accent1"/>
        </a:effectRef>
        <a:fontRef idx="minor">
          <a:schemeClr val="lt1"/>
        </a:fontRef>
      </a:style>
    </a:spDef>
    <a:lnDef>
      <a:spPr>
        <a:ln w="9525">
          <a:solidFill>
            <a:schemeClr val="tx1"/>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normAutofit/>
      </a:bodyPr>
      <a:lstStyle>
        <a:defPPr marL="171450" indent="-171450">
          <a:buClr>
            <a:srgbClr val="7F7F7F"/>
          </a:buClr>
          <a:buSzPct val="100000"/>
          <a:buFont typeface="Wingdings 2"/>
          <a:buChar char=""/>
          <a:defRPr sz="900" baseline="0" dirty="0" smtClean="0"/>
        </a:defPPr>
      </a:lstStyle>
    </a:txDef>
  </a:objectDefaults>
  <a:extraClrSchemeLst/>
  <a:extLst>
    <a:ext uri="{05A4C25C-085E-4340-85A3-A5531E510DB2}">
      <thm15:themeFamily xmlns:thm15="http://schemas.microsoft.com/office/thememl/2012/main" name="SMBC-PPT" id="{310165F5-4CD4-8744-B89B-1883DDCD1D3A}" vid="{D28B41C8-B863-D440-8058-CDB8121D90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DF5136AE-22E5-2F4A-8F56-DB4623E81135}">
  <we:reference id="fa000000002" version="1.0.0.0" store="en-us" storeType="FirstParty"/>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p:Policy xmlns:p="office.server.policy" id="" local="true">
  <p:Name>LM700</p:Name>
  <p:Description/>
  <p:Statement/>
  <p:PolicyItems>
    <p:PolicyItem featureId="Microsoft.Office.RecordsManagement.PolicyFeatures.Expiration" staticId="0x0101007EC77EBD174F66418028960A3444E1D1|1741262249" UniqueId="0a756908-3728-414e-8166-3730c24a09b8">
      <p:Name>Retention</p:Name>
      <p:Description>Automatic scheduling of content for processing, and performing a retention action on content that has reached its due date.</p:Description>
      <p:CustomData>
        <Schedules nextStageId="2">
          <Schedule type="Default">
            <stages>
              <data stageId="1">
                <formula id="Microsoft.Office.RecordsManagement.PolicyFeatures.Expiration.Formula.BuiltIn">
                  <number>50</number>
                  <property>Modified</property>
                  <propertyId>28cf69c5-fa48-462a-b5cd-27b6f9d2bd5f</propertyId>
                  <period>years</period>
                </formula>
                <action type="action" id="Microsoft.Office.RecordsManagement.PolicyFeatures.Expiration.Action.MoveToRecycleBin"/>
              </data>
            </stages>
          </Schedule>
        </Schedules>
      </p:CustomData>
    </p:PolicyItem>
  </p:PolicyItems>
</p:Policy>
</file>

<file path=customXml/item3.xml><?xml version="1.0" encoding="utf-8"?>
<?mso-contentType ?>
<spe:Receivers xmlns:spe="http://schemas.microsoft.com/sharepoint/events">
  <Receiver>
    <Name>Microsoft.Office.RecordsManagement.PolicyFeatures.ExpirationEventReceiver</Name>
    <Synchronization>Synchronous</Synchronization>
    <Type>10001</Type>
    <SequenceNumber>101</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10002</Type>
    <SequenceNumber>102</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10004</Type>
    <SequenceNumber>103</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10006</Type>
    <SequenceNumber>104</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10009</Type>
    <SequenceNumber>105</SequenceNumber>
    <Url/>
    <Assembly>Microsoft.Office.Policy, Version=15.0.0.0, Culture=neutral, PublicKeyToken=71e9bce111e9429c</Assembly>
    <Class>Microsoft.Office.RecordsManagement.Internal.UpdateExpireDate</Class>
    <Data/>
    <Filter/>
  </Receiver>
</spe:Receivers>
</file>

<file path=customXml/item4.xml><?xml version="1.0" encoding="utf-8"?>
<ct:contentTypeSchema xmlns:ct="http://schemas.microsoft.com/office/2006/metadata/contentType" xmlns:ma="http://schemas.microsoft.com/office/2006/metadata/properties/metaAttributes" ct:_="" ma:_="" ma:contentTypeName="LM700" ma:contentTypeID="0x0101007EC77EBD174F66418028960A3444E1D1009AAE049A73F4CC4D9DE8D7F2EA68717A" ma:contentTypeVersion="9" ma:contentTypeDescription="" ma:contentTypeScope="" ma:versionID="301cb2e3d0d8bccb4b6f6f91279d1e8d">
  <xsd:schema xmlns:xsd="http://www.w3.org/2001/XMLSchema" xmlns:xs="http://www.w3.org/2001/XMLSchema" xmlns:p="http://schemas.microsoft.com/office/2006/metadata/properties" xmlns:ns1="http://schemas.microsoft.com/sharepoint/v3" xmlns:ns2="37455cfc-f710-4734-8642-f02e8016b6f3" targetNamespace="http://schemas.microsoft.com/office/2006/metadata/properties" ma:root="true" ma:fieldsID="a43474cb5e8417391f05424808462798" ns1:_="" ns2:_="">
    <xsd:import namespace="http://schemas.microsoft.com/sharepoint/v3"/>
    <xsd:import namespace="37455cfc-f710-4734-8642-f02e8016b6f3"/>
    <xsd:element name="properties">
      <xsd:complexType>
        <xsd:sequence>
          <xsd:element name="documentManagement">
            <xsd:complexType>
              <xsd:all>
                <xsd:element ref="ns1:_dlc_Exempt" minOccurs="0"/>
                <xsd:element ref="ns1:_dlc_ExpireDateSaved" minOccurs="0"/>
                <xsd:element ref="ns1:_dlc_ExpireDate" minOccurs="0"/>
                <xsd:element ref="ns2:Sensi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9" nillable="true" ma:displayName="Exempt from Policy" ma:hidden="true" ma:internalName="_dlc_Exempt" ma:readOnly="true">
      <xsd:simpleType>
        <xsd:restriction base="dms:Unknown"/>
      </xsd:simpleType>
    </xsd:element>
    <xsd:element name="_dlc_ExpireDateSaved" ma:index="10" nillable="true" ma:displayName="Original Expiration Date" ma:hidden="true" ma:internalName="_dlc_ExpireDateSaved" ma:readOnly="true">
      <xsd:simpleType>
        <xsd:restriction base="dms:DateTime"/>
      </xsd:simpleType>
    </xsd:element>
    <xsd:element name="_dlc_ExpireDate" ma:index="11" nillable="true" ma:displayName="Expiration Date" ma:description="" ma:hidden="true" ma:indexed="true" ma:internalName="_dlc_ExpireDat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37455cfc-f710-4734-8642-f02e8016b6f3" elementFormDefault="qualified">
    <xsd:import namespace="http://schemas.microsoft.com/office/2006/documentManagement/types"/>
    <xsd:import namespace="http://schemas.microsoft.com/office/infopath/2007/PartnerControls"/>
    <xsd:element name="Sensitivity" ma:index="12" nillable="true" ma:displayName="Sensitivity Type" ma:default="RED - Confidential / Customer Information" ma:format="Dropdown" ma:internalName="Sensitivity">
      <xsd:simpleType>
        <xsd:restriction base="dms:Choice">
          <xsd:enumeration value="AMBER - Internal Use Only"/>
          <xsd:enumeration value="GREEN - Public"/>
          <xsd:enumeration value="RED - Confidential / Customer Information"/>
          <xsd:enumeration value="RED - Secret or Business Secret"/>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p:properties xmlns:p="http://schemas.microsoft.com/office/2006/metadata/properties" xmlns:xsi="http://www.w3.org/2001/XMLSchema-instance" xmlns:pc="http://schemas.microsoft.com/office/infopath/2007/PartnerControls">
  <documentManagement>
    <Sensitivity xmlns="37455cfc-f710-4734-8642-f02e8016b6f3">RED - Confidential / Customer Information</Sensitivity>
    <_dlc_ExpireDateSaved xmlns="http://schemas.microsoft.com/sharepoint/v3" xsi:nil="true"/>
    <_dlc_ExpireDate xmlns="http://schemas.microsoft.com/sharepoint/v3">2071-03-12T19:15:16+00:00</_dlc_ExpireDate>
  </documentManagement>
</p:properties>
</file>

<file path=customXml/itemProps1.xml><?xml version="1.0" encoding="utf-8"?>
<ds:datastoreItem xmlns:ds="http://schemas.openxmlformats.org/officeDocument/2006/customXml" ds:itemID="{4CBA5B20-F8CE-41A0-A583-F0530D4106F8}">
  <ds:schemaRefs>
    <ds:schemaRef ds:uri="http://schemas.microsoft.com/sharepoint/v3/contenttype/forms"/>
  </ds:schemaRefs>
</ds:datastoreItem>
</file>

<file path=customXml/itemProps2.xml><?xml version="1.0" encoding="utf-8"?>
<ds:datastoreItem xmlns:ds="http://schemas.openxmlformats.org/officeDocument/2006/customXml" ds:itemID="{0D7CC125-CF7F-415A-B572-312AE49FBEC9}">
  <ds:schemaRefs>
    <ds:schemaRef ds:uri="office.server.policy"/>
  </ds:schemaRefs>
</ds:datastoreItem>
</file>

<file path=customXml/itemProps3.xml><?xml version="1.0" encoding="utf-8"?>
<ds:datastoreItem xmlns:ds="http://schemas.openxmlformats.org/officeDocument/2006/customXml" ds:itemID="{EF19484C-D505-45DB-B3C9-64164BEADD76}">
  <ds:schemaRefs>
    <ds:schemaRef ds:uri="http://schemas.microsoft.com/sharepoint/events"/>
  </ds:schemaRefs>
</ds:datastoreItem>
</file>

<file path=customXml/itemProps4.xml><?xml version="1.0" encoding="utf-8"?>
<ds:datastoreItem xmlns:ds="http://schemas.openxmlformats.org/officeDocument/2006/customXml" ds:itemID="{E06EEC20-B60E-4BED-9810-85F0B04B788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7455cfc-f710-4734-8642-f02e8016b6f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FCD78042-B2CA-4299-8243-158BEF91A612}">
  <ds:schemaRefs>
    <ds:schemaRef ds:uri="37455cfc-f710-4734-8642-f02e8016b6f3"/>
    <ds:schemaRef ds:uri="http://schemas.microsoft.com/office/2006/documentManagement/types"/>
    <ds:schemaRef ds:uri="http://purl.org/dc/dcmitype/"/>
    <ds:schemaRef ds:uri="http://purl.org/dc/terms/"/>
    <ds:schemaRef ds:uri="http://schemas.microsoft.com/sharepoint/v3"/>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0</TotalTime>
  <Words>1742</Words>
  <Application>Microsoft Office PowerPoint</Application>
  <PresentationFormat>On-screen Show (4:3)</PresentationFormat>
  <Paragraphs>706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Symbol</vt:lpstr>
      <vt:lpstr>Wingdings</vt:lpstr>
      <vt:lpstr>Wingdings 2</vt:lpstr>
      <vt:lpstr>smbc_guidelines</vt:lpstr>
      <vt:lpstr>PowerPoint Presentation</vt:lpstr>
      <vt:lpstr>PowerPoint Presentation</vt:lpstr>
      <vt:lpstr>Labor Market Rebalancing More Slowly Than Fed’s Expectation</vt:lpstr>
      <vt:lpstr>Labor Market Rebalancing More Slowly Than Fed’s Expectation (continued)</vt:lpstr>
      <vt:lpstr>SMBC Economy and Rates Forecast</vt:lpstr>
      <vt:lpstr>SMBC FX Forecast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here up to three lines  Arial Regular 26 pt.  use one cover only</dc:title>
  <dc:creator>Siho Ellsmore</dc:creator>
  <cp:lastModifiedBy>Junko Nishioka</cp:lastModifiedBy>
  <cp:revision>5040</cp:revision>
  <cp:lastPrinted>2020-03-06T19:28:24Z</cp:lastPrinted>
  <dcterms:created xsi:type="dcterms:W3CDTF">2018-05-29T20:04:28Z</dcterms:created>
  <dcterms:modified xsi:type="dcterms:W3CDTF">2023-07-07T18:57:36Z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0x0101007EC77EBD174F66418028960A3444E1D1009AAE049A73F4CC4D9DE8D7F2EA68717A</vt:lpwstr>
  </property>
  <property fmtid="{D5CDD505-2E9C-101B-9397-08002B2CF9AE}" pid="3" name="_dlc_policyId">
    <vt:lpwstr>0x0101007EC77EBD174F66418028960A3444E1D1|1741262249</vt:lpwstr>
  </property>
  <property fmtid="{D5CDD505-2E9C-101B-9397-08002B2CF9AE}" pid="4" name="ItemRetentionFormula">
    <vt:lpwstr>&lt;formula id="Microsoft.Office.RecordsManagement.PolicyFeatures.Expiration.Formula.BuiltIn"&gt;&lt;number&gt;50&lt;/number&gt;&lt;property&gt;Modified&lt;/property&gt;&lt;propertyId&gt;28cf69c5-fa48-462a-b5cd-27b6f9d2bd5f&lt;/propertyId&gt;&lt;period&gt;years&lt;/period&gt;&lt;/formula&gt;</vt:lpwstr>
  </property>
</Properties>
</file>